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3" r:id="rId3"/>
    <p:sldMasterId id="2147483695" r:id="rId4"/>
  </p:sldMasterIdLst>
  <p:notesMasterIdLst>
    <p:notesMasterId r:id="rId79"/>
  </p:notesMasterIdLst>
  <p:sldIdLst>
    <p:sldId id="293" r:id="rId5"/>
    <p:sldId id="314" r:id="rId6"/>
    <p:sldId id="259" r:id="rId7"/>
    <p:sldId id="263" r:id="rId8"/>
    <p:sldId id="257" r:id="rId9"/>
    <p:sldId id="260" r:id="rId10"/>
    <p:sldId id="262" r:id="rId11"/>
    <p:sldId id="310" r:id="rId12"/>
    <p:sldId id="309" r:id="rId13"/>
    <p:sldId id="299" r:id="rId14"/>
    <p:sldId id="311" r:id="rId15"/>
    <p:sldId id="312" r:id="rId16"/>
    <p:sldId id="258" r:id="rId17"/>
    <p:sldId id="296" r:id="rId18"/>
    <p:sldId id="295" r:id="rId19"/>
    <p:sldId id="297" r:id="rId20"/>
    <p:sldId id="339" r:id="rId21"/>
    <p:sldId id="265" r:id="rId22"/>
    <p:sldId id="294" r:id="rId23"/>
    <p:sldId id="341" r:id="rId24"/>
    <p:sldId id="342" r:id="rId25"/>
    <p:sldId id="267" r:id="rId26"/>
    <p:sldId id="269" r:id="rId27"/>
    <p:sldId id="270" r:id="rId28"/>
    <p:sldId id="344" r:id="rId29"/>
    <p:sldId id="343" r:id="rId30"/>
    <p:sldId id="272" r:id="rId31"/>
    <p:sldId id="256" r:id="rId32"/>
    <p:sldId id="273" r:id="rId33"/>
    <p:sldId id="320" r:id="rId34"/>
    <p:sldId id="300" r:id="rId35"/>
    <p:sldId id="334" r:id="rId36"/>
    <p:sldId id="279" r:id="rId37"/>
    <p:sldId id="264" r:id="rId38"/>
    <p:sldId id="266" r:id="rId39"/>
    <p:sldId id="335" r:id="rId40"/>
    <p:sldId id="315" r:id="rId41"/>
    <p:sldId id="316" r:id="rId42"/>
    <p:sldId id="318" r:id="rId43"/>
    <p:sldId id="275" r:id="rId44"/>
    <p:sldId id="301" r:id="rId45"/>
    <p:sldId id="321" r:id="rId46"/>
    <p:sldId id="322" r:id="rId47"/>
    <p:sldId id="305" r:id="rId48"/>
    <p:sldId id="323" r:id="rId49"/>
    <p:sldId id="306" r:id="rId50"/>
    <p:sldId id="324" r:id="rId51"/>
    <p:sldId id="302" r:id="rId52"/>
    <p:sldId id="319" r:id="rId53"/>
    <p:sldId id="325" r:id="rId54"/>
    <p:sldId id="326" r:id="rId55"/>
    <p:sldId id="337" r:id="rId56"/>
    <p:sldId id="338" r:id="rId57"/>
    <p:sldId id="328" r:id="rId58"/>
    <p:sldId id="329" r:id="rId59"/>
    <p:sldId id="330" r:id="rId60"/>
    <p:sldId id="351" r:id="rId61"/>
    <p:sldId id="280" r:id="rId62"/>
    <p:sldId id="277" r:id="rId63"/>
    <p:sldId id="261" r:id="rId64"/>
    <p:sldId id="304" r:id="rId65"/>
    <p:sldId id="350" r:id="rId66"/>
    <p:sldId id="336" r:id="rId67"/>
    <p:sldId id="278" r:id="rId68"/>
    <p:sldId id="303" r:id="rId69"/>
    <p:sldId id="346" r:id="rId70"/>
    <p:sldId id="348" r:id="rId71"/>
    <p:sldId id="345" r:id="rId72"/>
    <p:sldId id="349" r:id="rId73"/>
    <p:sldId id="347" r:id="rId74"/>
    <p:sldId id="331" r:id="rId75"/>
    <p:sldId id="332" r:id="rId76"/>
    <p:sldId id="333" r:id="rId77"/>
    <p:sldId id="290" r:id="rId78"/>
  </p:sldIdLst>
  <p:sldSz cx="12192000" cy="6858000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CC3300"/>
    <a:srgbClr val="003399"/>
    <a:srgbClr val="008080"/>
    <a:srgbClr val="000000"/>
    <a:srgbClr val="008000"/>
    <a:srgbClr val="CC99FF"/>
    <a:srgbClr val="339933"/>
    <a:srgbClr val="0033CC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94660"/>
  </p:normalViewPr>
  <p:slideViewPr>
    <p:cSldViewPr>
      <p:cViewPr varScale="1">
        <p:scale>
          <a:sx n="62" d="100"/>
          <a:sy n="62" d="100"/>
        </p:scale>
        <p:origin x="80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F2B17BB-9E1B-4C19-AE2A-E9EDC109C5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6EFB2CC-ECAA-4014-82A1-E2B9584DCE3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78E037D-E081-4D0C-AEAC-DEB3CCC7C6A5}" type="datetimeFigureOut">
              <a:rPr lang="pt-BR"/>
              <a:pPr>
                <a:defRPr/>
              </a:pPr>
              <a:t>21/04/2024</a:t>
            </a:fld>
            <a:endParaRPr lang="pt-BR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id="{8E7AEFBA-BC46-45C2-8273-762A73AB2B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id="{CF4071B7-6DF4-4C50-96BE-2298ED10BE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B077666-B48B-4182-B212-FC6D7261008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C1B5753-34DE-46C4-8D2D-F6E4A6239C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1DDD9D16-0FDB-40C2-B4B6-AF7779F0376C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D9D16-0FDB-40C2-B4B6-AF7779F0376C}" type="slidenum">
              <a:rPr lang="pt-BR" altLang="pt-BR" smtClean="0"/>
              <a:pPr/>
              <a:t>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39545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Espaço Reservado para Imagem de Slide 1">
            <a:extLst>
              <a:ext uri="{FF2B5EF4-FFF2-40B4-BE49-F238E27FC236}">
                <a16:creationId xmlns:a16="http://schemas.microsoft.com/office/drawing/2014/main" id="{1CEA5F38-56A8-41AC-AD1A-695C82BD494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Espaço Reservado para Anotações 2">
            <a:extLst>
              <a:ext uri="{FF2B5EF4-FFF2-40B4-BE49-F238E27FC236}">
                <a16:creationId xmlns:a16="http://schemas.microsoft.com/office/drawing/2014/main" id="{FD2F9256-9498-48A7-8B35-F1D4FB05D7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7172" name="Espaço Reservado para Número de Slide 3">
            <a:extLst>
              <a:ext uri="{FF2B5EF4-FFF2-40B4-BE49-F238E27FC236}">
                <a16:creationId xmlns:a16="http://schemas.microsoft.com/office/drawing/2014/main" id="{0B90A200-FF56-4128-ABB6-B86D7FBC2D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AC195769-3EE8-49FE-93A0-15A43A3D8718}" type="slidenum">
              <a:rPr lang="pt-BR" altLang="pt-BR">
                <a:latin typeface="Calibri" panose="020F0502020204030204" pitchFamily="34" charset="0"/>
              </a:rPr>
              <a:pPr eaLnBrk="1" hangingPunct="1"/>
              <a:t>13</a:t>
            </a:fld>
            <a:endParaRPr lang="pt-BR" altLang="pt-BR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D9D16-0FDB-40C2-B4B6-AF7779F0376C}" type="slidenum">
              <a:rPr lang="pt-BR" altLang="pt-BR" smtClean="0"/>
              <a:pPr/>
              <a:t>18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11267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D9D16-0FDB-40C2-B4B6-AF7779F0376C}" type="slidenum">
              <a:rPr lang="pt-BR" altLang="pt-BR" smtClean="0"/>
              <a:pPr/>
              <a:t>24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77440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D9D16-0FDB-40C2-B4B6-AF7779F0376C}" type="slidenum">
              <a:rPr lang="pt-BR" altLang="pt-BR" smtClean="0"/>
              <a:pPr/>
              <a:t>25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3774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DD9D16-0FDB-40C2-B4B6-AF7779F0376C}" type="slidenum">
              <a:rPr lang="pt-BR" altLang="pt-BR" smtClean="0"/>
              <a:pPr/>
              <a:t>26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52626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A0AF32-D907-421A-AAB2-D958D3AE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D7045A-4AEC-4403-AAF8-57B502453372}" type="datetimeFigureOut">
              <a:rPr lang="pt-BR"/>
              <a:pPr>
                <a:defRPr/>
              </a:pPr>
              <a:t>21/04/2024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6BE4F4-1C74-40E4-A967-D41F920F2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CE5A3C-0445-4422-8021-065414BA3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050234-A2DF-4BF8-810A-71E232527D3F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1492897"/>
      </p:ext>
    </p:extLst>
  </p:cSld>
  <p:clrMapOvr>
    <a:masterClrMapping/>
  </p:clrMapOvr>
  <p:transition>
    <p:newsfla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BEAC03-9549-4E54-8A06-51AEE67D1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B2E3C0-F815-4138-9996-852EC0F312D3}" type="datetimeFigureOut">
              <a:rPr lang="pt-BR"/>
              <a:pPr>
                <a:defRPr/>
              </a:pPr>
              <a:t>21/04/2024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D4D395-104B-464E-817B-CA56E9D2A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13551E-6E10-4A98-A85C-7873F91BD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F01B0C-26A8-43BD-84BD-CC521D78C72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5229071"/>
      </p:ext>
    </p:extLst>
  </p:cSld>
  <p:clrMapOvr>
    <a:masterClrMapping/>
  </p:clrMapOvr>
  <p:transition>
    <p:newsfla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8E35D-C8EE-433F-AF40-663C8A718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068F38-9E12-4E6F-81CC-F53FB3ACFB56}" type="datetimeFigureOut">
              <a:rPr lang="pt-BR"/>
              <a:pPr>
                <a:defRPr/>
              </a:pPr>
              <a:t>21/04/2024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88DB5C-EF08-4C0A-846A-6B26C63C7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138182-79D8-4F7B-B8D0-D31588306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F2C3A9-124C-47AC-8619-7665D879CB5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52489589"/>
      </p:ext>
    </p:extLst>
  </p:cSld>
  <p:clrMapOvr>
    <a:masterClrMapping/>
  </p:clrMapOvr>
  <p:transition>
    <p:newsfla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757774-1225-47CA-8660-D6D1CA953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82AD9-A31F-4998-B238-AB2FBFB5E023}" type="datetimeFigureOut">
              <a:rPr lang="pt-BR"/>
              <a:pPr>
                <a:defRPr/>
              </a:pPr>
              <a:t>21/04/2024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28EA83-26FE-4571-BD11-C0C0636F5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000428-9039-4A63-B7D1-5DC8CDA21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5436A2-00CF-49A5-8264-EEF5952CCBB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32346034"/>
      </p:ext>
    </p:extLst>
  </p:cSld>
  <p:clrMapOvr>
    <a:masterClrMapping/>
  </p:clrMapOvr>
  <p:transition>
    <p:newsfla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CAF4C1C-E0B7-4E7E-B303-413B92A66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4C6C5-E1A9-4669-BA95-795E8737D5B0}" type="datetimeFigureOut">
              <a:rPr lang="pt-BR"/>
              <a:pPr>
                <a:defRPr/>
              </a:pPr>
              <a:t>21/04/2024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77AC79-1FCC-4A50-A00C-310DC41F0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F59D0E-2842-4138-BA71-F8F45331E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4E92C9-E63B-4DBE-8533-3587E1AEBB6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66648638"/>
      </p:ext>
    </p:extLst>
  </p:cSld>
  <p:clrMapOvr>
    <a:masterClrMapping/>
  </p:clrMapOvr>
  <p:transition>
    <p:newsfla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7BAEFB-4669-40CE-B5DD-70547A3DF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315214-0F7F-4758-ADC6-1F4C02FEFE13}" type="datetimeFigureOut">
              <a:rPr lang="pt-BR"/>
              <a:pPr>
                <a:defRPr/>
              </a:pPr>
              <a:t>21/04/2024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1573CA-7BB9-4DD6-8457-B0B2F95A8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C6624C-C93A-41F5-A9B0-B6B41B8CF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AB3E1-7760-4F93-AA6F-87A1D955B92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19515221"/>
      </p:ext>
    </p:extLst>
  </p:cSld>
  <p:clrMapOvr>
    <a:masterClrMapping/>
  </p:clrMapOvr>
  <p:transition>
    <p:newsfla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2F32514B-6406-48A6-998F-022BA063B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220122-9E30-4757-B461-7BFE56E21F94}" type="datetimeFigureOut">
              <a:rPr lang="pt-BR"/>
              <a:pPr>
                <a:defRPr/>
              </a:pPr>
              <a:t>21/04/2024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4BA203C5-79DD-4247-ABE3-9486E6D57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48301323-C9ED-4E9F-B056-DD3D1A820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888B11-B94D-4C95-BEE2-A4573035C79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42859348"/>
      </p:ext>
    </p:extLst>
  </p:cSld>
  <p:clrMapOvr>
    <a:masterClrMapping/>
  </p:clrMapOvr>
  <p:transition>
    <p:newsfla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id="{52F1173E-6621-4A4E-BA09-12F15F510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8C9BB5-A87B-4902-8489-EEF92C509003}" type="datetimeFigureOut">
              <a:rPr lang="pt-BR"/>
              <a:pPr>
                <a:defRPr/>
              </a:pPr>
              <a:t>21/04/2024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9490BD46-06D7-434A-A0DA-F3E088E5A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2D1964B6-EDEB-41C4-91E0-1F1D9B73F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313833-FF55-48FE-929C-B0EFE27548F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08069392"/>
      </p:ext>
    </p:extLst>
  </p:cSld>
  <p:clrMapOvr>
    <a:masterClrMapping/>
  </p:clrMapOvr>
  <p:transition>
    <p:newsfla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3">
            <a:extLst>
              <a:ext uri="{FF2B5EF4-FFF2-40B4-BE49-F238E27FC236}">
                <a16:creationId xmlns:a16="http://schemas.microsoft.com/office/drawing/2014/main" id="{5E144358-F273-4717-88AB-D222712CF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4C977-F382-406F-A610-7BBF07CD8B4C}" type="datetimeFigureOut">
              <a:rPr lang="pt-BR"/>
              <a:pPr>
                <a:defRPr/>
              </a:pPr>
              <a:t>21/04/2024</a:t>
            </a:fld>
            <a:endParaRPr lang="pt-BR"/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46FB7A47-FEB7-4CC5-8491-5C03BBEBC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908BAE07-53E5-40E1-8386-5D0FEB6F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10C45C-398C-4877-8952-D90F572B822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96236715"/>
      </p:ext>
    </p:extLst>
  </p:cSld>
  <p:clrMapOvr>
    <a:masterClrMapping/>
  </p:clrMapOvr>
  <p:transition>
    <p:newsfla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>
            <a:extLst>
              <a:ext uri="{FF2B5EF4-FFF2-40B4-BE49-F238E27FC236}">
                <a16:creationId xmlns:a16="http://schemas.microsoft.com/office/drawing/2014/main" id="{76B85620-597E-4E8B-B1EB-5618CAA40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C6BCAD-8CC7-4A33-A29E-1D3E5F0B409B}" type="datetimeFigureOut">
              <a:rPr lang="pt-BR"/>
              <a:pPr>
                <a:defRPr/>
              </a:pPr>
              <a:t>21/04/2024</a:t>
            </a:fld>
            <a:endParaRPr lang="pt-BR"/>
          </a:p>
        </p:txBody>
      </p:sp>
      <p:sp>
        <p:nvSpPr>
          <p:cNvPr id="3" name="Espaço Reservado para Rodapé 4">
            <a:extLst>
              <a:ext uri="{FF2B5EF4-FFF2-40B4-BE49-F238E27FC236}">
                <a16:creationId xmlns:a16="http://schemas.microsoft.com/office/drawing/2014/main" id="{10FBE4CA-DB4B-4125-8085-F10181BD0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B27D25D9-F207-4330-842C-1743B3AE7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1178E6-2F6C-4268-BE88-B3151A8D76A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01260576"/>
      </p:ext>
    </p:extLst>
  </p:cSld>
  <p:clrMapOvr>
    <a:masterClrMapping/>
  </p:clrMapOvr>
  <p:transition>
    <p:newsfla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B76B685A-00B4-478D-B026-DBD3F9AEA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505C34-4AE8-4AB1-8488-DC1103463F0F}" type="datetimeFigureOut">
              <a:rPr lang="pt-BR"/>
              <a:pPr>
                <a:defRPr/>
              </a:pPr>
              <a:t>21/04/2024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45F89E69-CA2C-425E-8BE0-2B4BFE1D7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640A1A8B-9398-4CBB-B602-33FF911C8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DEF9DE-5413-43F1-8872-C30AEFE5815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94136081"/>
      </p:ext>
    </p:extLst>
  </p:cSld>
  <p:clrMapOvr>
    <a:masterClrMapping/>
  </p:clrMapOvr>
  <p:transition>
    <p:newsfla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6B34BB-AECF-406A-A901-E426818FB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851035-5E21-46A9-B6ED-B5CF57AFE8DD}" type="datetimeFigureOut">
              <a:rPr lang="pt-BR"/>
              <a:pPr>
                <a:defRPr/>
              </a:pPr>
              <a:t>21/04/2024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3323BD-4C65-4B80-9499-45E84D403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FD38E3-C75F-4AFC-9E21-D368D2727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91CB32-4913-43CF-AC04-DA189D1B4CE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73699618"/>
      </p:ext>
    </p:extLst>
  </p:cSld>
  <p:clrMapOvr>
    <a:masterClrMapping/>
  </p:clrMapOvr>
  <p:transition>
    <p:newsfla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4E85FA41-B12D-405B-B1B7-9D73A305E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69B78B-0359-49C4-B53A-68E11A885449}" type="datetimeFigureOut">
              <a:rPr lang="pt-BR"/>
              <a:pPr>
                <a:defRPr/>
              </a:pPr>
              <a:t>21/04/2024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C28962AA-0C79-45BE-A1D6-751780B27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CC88F77F-BD3B-44C7-80F2-4B35741CC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2EDE4E-0ADE-4B12-B761-7854B09BCB1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4375940"/>
      </p:ext>
    </p:extLst>
  </p:cSld>
  <p:clrMapOvr>
    <a:masterClrMapping/>
  </p:clrMapOvr>
  <p:transition>
    <p:newsfla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7F04E3-00D7-47C0-8BEA-143BA4A7A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FDBDAF-1B20-4038-A81D-5CA2BDA00C2A}" type="datetimeFigureOut">
              <a:rPr lang="pt-BR"/>
              <a:pPr>
                <a:defRPr/>
              </a:pPr>
              <a:t>21/04/2024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79F078-275F-4D6F-96F0-EFFDEB1D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BCDDE5-3824-4EB3-BF1F-F410B8A83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45AD08-D35E-4A80-ABF4-F8EC25F9155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0732712"/>
      </p:ext>
    </p:extLst>
  </p:cSld>
  <p:clrMapOvr>
    <a:masterClrMapping/>
  </p:clrMapOvr>
  <p:transition>
    <p:newsfla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8D0437-9C29-4C03-99E0-D2B5AC20E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2D7B38-0151-4D93-8BC8-F206138F0E6E}" type="datetimeFigureOut">
              <a:rPr lang="pt-BR"/>
              <a:pPr>
                <a:defRPr/>
              </a:pPr>
              <a:t>21/04/2024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4276DA-203A-4AEF-AE8A-082C7C66E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5F79E7-0DB6-44EA-97DA-9B0263ED8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75B6F4-70E1-4A67-A83E-DF9F858C88B8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45218177"/>
      </p:ext>
    </p:extLst>
  </p:cSld>
  <p:clrMapOvr>
    <a:masterClrMapping/>
  </p:clrMapOvr>
  <p:transition>
    <p:newsflash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198068-59D9-478A-BA93-F08CD2C6059F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98916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DC095A-13CB-4336-A237-900F66FBF64E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78148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1E4577-E454-4515-830C-2C6E24447EEA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82133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F358F5-343C-4C8D-A5A2-095FC0F7BA9C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6089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A932C-B8C7-4179-A0C1-5C0208E80524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2029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169460-27CD-4B76-ACD0-B6FD37D65110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6965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A6D048-55D8-4BA9-8D5F-0B0F8C519186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9729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2A7824-7FE9-4240-A9C7-D09AF773C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157A7-DDE9-40FF-8122-B2ED487C8772}" type="datetimeFigureOut">
              <a:rPr lang="pt-BR"/>
              <a:pPr>
                <a:defRPr/>
              </a:pPr>
              <a:t>21/04/2024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602330-FA9D-433F-A24A-0DFB4CBD9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20A713-EA39-43A2-9B8A-E9205CA10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4379E6-2425-4BC1-8FBA-7864FC98B83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15266119"/>
      </p:ext>
    </p:extLst>
  </p:cSld>
  <p:clrMapOvr>
    <a:masterClrMapping/>
  </p:clrMapOvr>
  <p:transition>
    <p:newsflash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3AC9F2-817E-4805-92C9-17886B46CBB1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224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B68766-829E-4BDA-8925-1B84116C69E3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38677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D90082-209D-4837-B49A-68382C750F36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26258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10CB70-D93A-431C-B1D1-4CCC694254D4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464394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44F7266-9376-4319-A85C-562C73E2CA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0FFDDEA-08A9-4CDF-8AFC-AD19070419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A3ADBD4-D94A-49FC-8A00-9A58C66AFAC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C7C8C4-E2A8-41C3-8FC5-DB250B31E52F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35940996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9CAC97D-46F7-4FB4-A2B5-37A00E2ED5C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D0554FB-C2C4-424C-82F5-EF58F4DFAB6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0E930F2-597F-42D5-BE5C-EDF8CC3CEE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E256C7-37A9-49F2-8D4B-9E11C15E672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01562697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3B15BA7-21E3-4B73-8366-6FA05982D8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1F24267-12A7-42CC-BE2F-7D37CD6334B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94C5DF4-AD01-465B-888C-B3CBDC13C5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1D1620-B560-4C7D-A38A-7E309661E7E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34876243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D7E809-051E-47A4-8F94-5E54C0F46C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2571A0-2909-44BE-8D8A-7634A629C66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AD003A-C949-4FC1-9F30-A5B290C12E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53AE06-C749-44FB-AA2A-208ADEFA165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47690508"/>
      </p:ext>
    </p:extLst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38F667B-4387-463E-A4E6-ED843FAD97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32B7EA9-FDEA-4C44-A145-5991360843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A93F845-D4D6-45A1-AAD7-FB9963D15B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84BE1F0-A3B5-430F-81E1-4C06C237A5F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39731642"/>
      </p:ext>
    </p:extLst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9F80C854-2176-4230-A55A-5A71B14955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A2957D0-29A0-4EB3-910D-E462760CFD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9A42E0D-55D2-40E4-841F-D12747773D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CEE3C21-CBFF-4232-8BF7-3482561AE08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76509738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D06730F7-257E-4DD9-8564-D8C6DC0E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26B044-81D7-4263-ACD9-765B7A45E12F}" type="datetimeFigureOut">
              <a:rPr lang="pt-BR"/>
              <a:pPr>
                <a:defRPr/>
              </a:pPr>
              <a:t>21/04/2024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AFC698FC-2F1B-4584-B6F6-85BA48B2C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4C80ED9A-0DB1-4C26-B070-788A4D5C3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98D922-A5D7-4534-BCA9-A4B005F7AA9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00647184"/>
      </p:ext>
    </p:extLst>
  </p:cSld>
  <p:clrMapOvr>
    <a:masterClrMapping/>
  </p:clrMapOvr>
  <p:transition>
    <p:newsflash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1DDA0DF-9E7A-49C3-9AB2-41A5FEB8A7B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CFF04AE-05D6-408F-84DB-A0F56282532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2215572-B387-4886-B0E7-8E35EB47741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7E5042-650F-4D6B-A9F3-66B40CABC1E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17195227"/>
      </p:ext>
    </p:extLst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AC3A33-07F5-4579-891C-4229C1BDC0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878704-77C1-4297-997D-E3BC52A4536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11551A-559F-43CB-929E-30216D1DE2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F7AB89-727B-44D9-AD36-EAE6CCC5694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07371509"/>
      </p:ext>
    </p:extLst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397AAA-5E5B-426A-8194-27B79E2833D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7F655D-4AE1-47FF-9284-5BF6A81CAF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4E912D-3217-40B6-A330-0CB57A86B7E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2B2E3C-10C4-4490-BC39-25F346808DB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43631224"/>
      </p:ext>
    </p:extLst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FC63871-40AA-4D26-A351-6431882FDA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748C89C-7960-4A49-AB24-A61E439C705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4932F0A-6D1D-4E36-8349-1A8C1D31D4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797F69-8F8C-4853-838F-709C1DB9A69F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21541712"/>
      </p:ext>
    </p:extLst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525C762-0388-4DDA-BC5E-D6ED4FE6AF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BF0E42E-F5C5-4AB9-8159-A963444ECA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FF3CF2D-F7AB-4800-8C3A-260FDA6E64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B7468F-D9BC-4503-B617-46946E8A3DF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91453782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id="{9C30BD7C-E1F1-40DA-B478-4538589B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457FB8-98D9-4E9E-9F69-4B940B6817A5}" type="datetimeFigureOut">
              <a:rPr lang="pt-BR"/>
              <a:pPr>
                <a:defRPr/>
              </a:pPr>
              <a:t>21/04/2024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0A285DB6-F09F-4A34-A4F0-F16625E72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5BD9D94F-6C3A-4430-B10B-BD5CA73D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A27296-F08E-4D85-86F6-8F9BF2283DA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198767"/>
      </p:ext>
    </p:extLst>
  </p:cSld>
  <p:clrMapOvr>
    <a:masterClrMapping/>
  </p:clrMapOvr>
  <p:transition>
    <p:newsfla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3">
            <a:extLst>
              <a:ext uri="{FF2B5EF4-FFF2-40B4-BE49-F238E27FC236}">
                <a16:creationId xmlns:a16="http://schemas.microsoft.com/office/drawing/2014/main" id="{4183D306-EF63-407D-853B-4559788B2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6868C3-B974-446C-8F31-D2586AAB14B0}" type="datetimeFigureOut">
              <a:rPr lang="pt-BR"/>
              <a:pPr>
                <a:defRPr/>
              </a:pPr>
              <a:t>21/04/2024</a:t>
            </a:fld>
            <a:endParaRPr lang="pt-BR"/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0EC412F2-4DB7-4EE3-931F-6A5842C75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AA114C37-63D3-4723-9F4E-03D6259BE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A4F49F-EDD5-4528-949A-ECA60C32A49F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48761519"/>
      </p:ext>
    </p:extLst>
  </p:cSld>
  <p:clrMapOvr>
    <a:masterClrMapping/>
  </p:clrMapOvr>
  <p:transition>
    <p:newsfla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>
            <a:extLst>
              <a:ext uri="{FF2B5EF4-FFF2-40B4-BE49-F238E27FC236}">
                <a16:creationId xmlns:a16="http://schemas.microsoft.com/office/drawing/2014/main" id="{49A0D320-96CE-4EF4-A7D3-A8203233D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E5633-1BA6-4642-A016-68B528B5635D}" type="datetimeFigureOut">
              <a:rPr lang="pt-BR"/>
              <a:pPr>
                <a:defRPr/>
              </a:pPr>
              <a:t>21/04/2024</a:t>
            </a:fld>
            <a:endParaRPr lang="pt-BR"/>
          </a:p>
        </p:txBody>
      </p:sp>
      <p:sp>
        <p:nvSpPr>
          <p:cNvPr id="3" name="Espaço Reservado para Rodapé 4">
            <a:extLst>
              <a:ext uri="{FF2B5EF4-FFF2-40B4-BE49-F238E27FC236}">
                <a16:creationId xmlns:a16="http://schemas.microsoft.com/office/drawing/2014/main" id="{C807AB27-26D2-4F31-8FFB-21F0C1D1E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F470F899-8482-447D-A726-88DBCFB12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9E3E53-228E-4282-AC2F-673209938C1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17547224"/>
      </p:ext>
    </p:extLst>
  </p:cSld>
  <p:clrMapOvr>
    <a:masterClrMapping/>
  </p:clrMapOvr>
  <p:transition>
    <p:newsfla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D40EA677-38B2-45C2-B258-7EE8128F4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E36A9-07B5-4C27-9D28-E813E431C084}" type="datetimeFigureOut">
              <a:rPr lang="pt-BR"/>
              <a:pPr>
                <a:defRPr/>
              </a:pPr>
              <a:t>21/04/2024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EC018BEB-08C1-40F5-A26A-71E7E6605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B1E458FE-9828-479F-BAA0-C7E3B71C8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2161DE-17DD-48C4-B8CA-624514EABE6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05150517"/>
      </p:ext>
    </p:extLst>
  </p:cSld>
  <p:clrMapOvr>
    <a:masterClrMapping/>
  </p:clrMapOvr>
  <p:transition>
    <p:newsfla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590B7027-150A-45DE-A281-B8FFE8375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569516-9B24-410A-8436-BEF9B4EFB5F0}" type="datetimeFigureOut">
              <a:rPr lang="pt-BR"/>
              <a:pPr>
                <a:defRPr/>
              </a:pPr>
              <a:t>21/04/2024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4E704D09-A9EA-4C29-803F-00098B1CC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F10F5A6C-0788-4F45-979E-9566A05F4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8016C3-87CF-43CB-97B3-98FC87C6B2E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2386670"/>
      </p:ext>
    </p:extLst>
  </p:cSld>
  <p:clrMapOvr>
    <a:masterClrMapping/>
  </p:clrMapOvr>
  <p:transition>
    <p:newsfla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FC5704C0-2183-47C9-AE07-BDC6134819E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138F6F5D-060B-435C-90A7-A76326F6842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7009C3-3911-4AB1-B64A-B9A68946F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6305330-6290-4CF1-89DB-5B56730B6AE1}" type="datetimeFigureOut">
              <a:rPr lang="pt-BR"/>
              <a:pPr>
                <a:defRPr/>
              </a:pPr>
              <a:t>21/04/2024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1FAD4A-D7EB-4897-B479-89AD0137EB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1DC16E-3464-4F1A-851A-B5836D0299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87A8972F-ED17-4B4C-9109-86983D3BC1FD}" type="slidenum">
              <a:rPr lang="pt-BR" altLang="pt-BR"/>
              <a:pPr/>
              <a:t>‹nº›</a:t>
            </a:fld>
            <a:endParaRPr lang="pt-BR" altLang="pt-BR"/>
          </a:p>
        </p:txBody>
      </p:sp>
      <p:pic>
        <p:nvPicPr>
          <p:cNvPr id="1031" name="Imagem 6">
            <a:extLst>
              <a:ext uri="{FF2B5EF4-FFF2-40B4-BE49-F238E27FC236}">
                <a16:creationId xmlns:a16="http://schemas.microsoft.com/office/drawing/2014/main" id="{25E4836A-BD97-48D9-B132-21490E69F88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" y="0"/>
            <a:ext cx="121793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newsflash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ço Reservado para Título 1">
            <a:extLst>
              <a:ext uri="{FF2B5EF4-FFF2-40B4-BE49-F238E27FC236}">
                <a16:creationId xmlns:a16="http://schemas.microsoft.com/office/drawing/2014/main" id="{8E04BDB5-9A66-4511-AD45-44943196B25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título mestre</a:t>
            </a:r>
          </a:p>
        </p:txBody>
      </p:sp>
      <p:sp>
        <p:nvSpPr>
          <p:cNvPr id="2051" name="Espaço Reservado para Texto 2">
            <a:extLst>
              <a:ext uri="{FF2B5EF4-FFF2-40B4-BE49-F238E27FC236}">
                <a16:creationId xmlns:a16="http://schemas.microsoft.com/office/drawing/2014/main" id="{6D1C4D64-D1F8-4133-8703-78F70BF9A04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C736A5-3480-41B1-9B83-C777FCB4BF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BECE51B-90BD-456E-A57B-A479A958D26F}" type="datetimeFigureOut">
              <a:rPr lang="pt-BR"/>
              <a:pPr>
                <a:defRPr/>
              </a:pPr>
              <a:t>21/04/2024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9C0790-547E-4DD4-A1E7-46E5EC731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A1858C-5F99-4D01-940B-16A2BB3B0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BA95E19D-581E-4655-9EE3-86E25CF51EB9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>
    <p:newsflash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BDF3C99-DD15-46C2-8F2F-7E3B85D2F0CC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6636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6093F13-5353-4A96-BCAC-FBB038C7DB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FAF744F-9A03-47CF-AF44-AD60145D2F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BDC2786-05E1-444F-AACC-A7042D70870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0D80A3A-67ED-45AE-9A20-A65B1DD49D4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B837FDB-E4BF-4E28-94DC-2FCF48F4945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589B568-A1F9-42C4-AA2A-553378FF93C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21287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 spd="med"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t.wikipedia.org/wiki/Fran%C3%A7ois_Boucher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sonfroes.com.br/bocage.htm" TargetMode="External"/><Relationship Id="rId2" Type="http://schemas.openxmlformats.org/officeDocument/2006/relationships/hyperlink" Target="http://blogdoseagal.blogspot.com/2010/06/o-iluminismo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oladaweb.com/exercicios-resolvidos" TargetMode="External"/><Relationship Id="rId5" Type="http://schemas.openxmlformats.org/officeDocument/2006/relationships/hyperlink" Target="http://literatura-na-sala-de-aula.blogspot.com/" TargetMode="External"/><Relationship Id="rId4" Type="http://schemas.openxmlformats.org/officeDocument/2006/relationships/hyperlink" Target="http://www.google.com.br/imgre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27651" y="1570815"/>
            <a:ext cx="0" cy="3710227"/>
          </a:xfrm>
          <a:prstGeom prst="line">
            <a:avLst/>
          </a:prstGeom>
          <a:ln w="19050">
            <a:solidFill>
              <a:srgbClr val="9C3D0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7B5D1994-BBC4-4501-A8E5-A17E14C9791B}"/>
              </a:ext>
            </a:extLst>
          </p:cNvPr>
          <p:cNvSpPr txBox="1"/>
          <p:nvPr/>
        </p:nvSpPr>
        <p:spPr>
          <a:xfrm>
            <a:off x="6096000" y="498007"/>
            <a:ext cx="5904656" cy="42891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660400">
              <a:srgbClr val="FFFF00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4800" b="1" dirty="0">
                <a:solidFill>
                  <a:srgbClr val="102766"/>
                </a:solidFill>
                <a:latin typeface="Century Gothic" panose="020B0502020202020204" pitchFamily="34" charset="0"/>
                <a:cs typeface="Amiri Quran" panose="00000500000000000000" pitchFamily="2" charset="-78"/>
              </a:rPr>
              <a:t>A R C A D I S M O </a:t>
            </a:r>
          </a:p>
          <a:p>
            <a:pPr algn="ctr">
              <a:lnSpc>
                <a:spcPct val="200000"/>
              </a:lnSpc>
            </a:pPr>
            <a:r>
              <a:rPr lang="pt-BR" sz="4800" b="1" dirty="0">
                <a:solidFill>
                  <a:srgbClr val="102766"/>
                </a:solidFill>
                <a:latin typeface="Century Gothic" panose="020B0502020202020204" pitchFamily="34" charset="0"/>
                <a:cs typeface="Amiri Quran" panose="00000500000000000000" pitchFamily="2" charset="-78"/>
              </a:rPr>
              <a:t>OU</a:t>
            </a:r>
          </a:p>
          <a:p>
            <a:pPr algn="ctr">
              <a:lnSpc>
                <a:spcPct val="200000"/>
              </a:lnSpc>
            </a:pPr>
            <a:r>
              <a:rPr lang="pt-BR" sz="4800" b="1" dirty="0">
                <a:solidFill>
                  <a:srgbClr val="102766"/>
                </a:solidFill>
                <a:latin typeface="Century Gothic" panose="020B0502020202020204" pitchFamily="34" charset="0"/>
                <a:cs typeface="Amiri Quran" panose="00000500000000000000" pitchFamily="2" charset="-78"/>
              </a:rPr>
              <a:t>NEOCLASSICISMO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CD9DB6E-AEA1-41DB-90F3-DAAA635AC2F4}"/>
              </a:ext>
            </a:extLst>
          </p:cNvPr>
          <p:cNvSpPr txBox="1"/>
          <p:nvPr/>
        </p:nvSpPr>
        <p:spPr>
          <a:xfrm>
            <a:off x="5987988" y="5742417"/>
            <a:ext cx="612068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FF0000"/>
                </a:solidFill>
              </a:rPr>
              <a:t>Pastoral de outono</a:t>
            </a:r>
            <a:r>
              <a:rPr lang="pt-BR" sz="1600" dirty="0">
                <a:solidFill>
                  <a:srgbClr val="222222"/>
                </a:solidFill>
              </a:rPr>
              <a:t>, por </a:t>
            </a:r>
            <a:r>
              <a:rPr lang="pt-BR" sz="1600" dirty="0">
                <a:solidFill>
                  <a:srgbClr val="0B0080"/>
                </a:solidFill>
                <a:hlinkClick r:id="rId2" tooltip="François Bouch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François </a:t>
            </a:r>
            <a:r>
              <a:rPr lang="pt-BR" sz="1600" dirty="0" err="1">
                <a:solidFill>
                  <a:srgbClr val="0B0080"/>
                </a:solidFill>
                <a:hlinkClick r:id="rId2" tooltip="François Bouch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Boucher</a:t>
            </a:r>
            <a:r>
              <a:rPr lang="pt-BR" sz="1600" dirty="0">
                <a:solidFill>
                  <a:srgbClr val="222222"/>
                </a:solidFill>
              </a:rPr>
              <a:t>.</a:t>
            </a:r>
          </a:p>
          <a:p>
            <a:endParaRPr lang="pt-BR" sz="1600" dirty="0">
              <a:solidFill>
                <a:srgbClr val="222222"/>
              </a:solidFill>
            </a:endParaRPr>
          </a:p>
          <a:p>
            <a:r>
              <a:rPr lang="pt-BR" sz="1600" dirty="0">
                <a:solidFill>
                  <a:srgbClr val="222222"/>
                </a:solidFill>
              </a:rPr>
              <a:t>Representação do </a:t>
            </a:r>
            <a:r>
              <a:rPr lang="pt-BR" sz="1600" dirty="0" err="1">
                <a:solidFill>
                  <a:srgbClr val="222222"/>
                </a:solidFill>
              </a:rPr>
              <a:t>Pastoralismo</a:t>
            </a:r>
            <a:r>
              <a:rPr lang="pt-BR" sz="2400" dirty="0">
                <a:solidFill>
                  <a:srgbClr val="222222"/>
                </a:solidFill>
              </a:rPr>
              <a:t>.</a:t>
            </a:r>
            <a:endParaRPr lang="pt-BR" sz="24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1A30F4-DA32-4B48-9F4E-6E9748D29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159105"/>
            <a:ext cx="5616624" cy="6533645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19918492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72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227348" y="1044550"/>
            <a:ext cx="11737304" cy="54784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  <a:defRPr/>
            </a:pPr>
            <a:r>
              <a:rPr lang="pt-BR" sz="2600" b="1" dirty="0">
                <a:solidFill>
                  <a:srgbClr val="000099"/>
                </a:solidFill>
                <a:latin typeface="Arial Narrow" panose="020B0606020202030204" pitchFamily="34" charset="0"/>
              </a:rPr>
              <a:t>=&gt; </a:t>
            </a:r>
            <a:r>
              <a:rPr lang="pt-BR" sz="2600" b="1" dirty="0">
                <a:solidFill>
                  <a:srgbClr val="000000"/>
                </a:solidFill>
                <a:latin typeface="Arial Narrow" panose="020B0606020202030204" pitchFamily="34" charset="0"/>
              </a:rPr>
              <a:t>A publicação da Enciclopédia, em </a:t>
            </a:r>
            <a:r>
              <a:rPr lang="pt-BR" sz="2600" b="1" dirty="0">
                <a:solidFill>
                  <a:srgbClr val="FF0000"/>
                </a:solidFill>
                <a:latin typeface="Arial Narrow" panose="020B0606020202030204" pitchFamily="34" charset="0"/>
              </a:rPr>
              <a:t>1751,</a:t>
            </a:r>
            <a:r>
              <a:rPr lang="pt-BR" sz="2600" b="1" dirty="0">
                <a:solidFill>
                  <a:srgbClr val="000000"/>
                </a:solidFill>
                <a:latin typeface="Arial Narrow" panose="020B0606020202030204" pitchFamily="34" charset="0"/>
              </a:rPr>
              <a:t> na França, marca uma nova etapa na vida cultural europeia.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Þ"/>
              <a:defRPr/>
            </a:pPr>
            <a:r>
              <a:rPr lang="pt-BR" sz="2600" b="1" dirty="0">
                <a:solidFill>
                  <a:srgbClr val="FF0000"/>
                </a:solidFill>
                <a:latin typeface="Arial Narrow" panose="020B0606020202030204" pitchFamily="34" charset="0"/>
              </a:rPr>
              <a:t>Iluminismo – Século da Luzes.        </a:t>
            </a:r>
            <a:r>
              <a:rPr lang="pt-BR" sz="2600" b="1" dirty="0">
                <a:solidFill>
                  <a:srgbClr val="C00000"/>
                </a:solidFill>
                <a:latin typeface="Arial Narrow" panose="020B0606020202030204" pitchFamily="34" charset="0"/>
              </a:rPr>
              <a:t>“OUSE SABER”.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Þ"/>
              <a:defRPr/>
            </a:pPr>
            <a:r>
              <a:rPr lang="pt-BR" sz="2600" b="1" dirty="0">
                <a:solidFill>
                  <a:srgbClr val="003300"/>
                </a:solidFill>
                <a:latin typeface="Arial Narrow" panose="020B0606020202030204" pitchFamily="34" charset="0"/>
              </a:rPr>
              <a:t>Na Europa houve a 1ª Revolução Industrial (Inglaterra - 1760); 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Þ"/>
              <a:defRPr/>
            </a:pPr>
            <a:r>
              <a:rPr lang="pt-BR" sz="2600" b="1" dirty="0">
                <a:solidFill>
                  <a:srgbClr val="CC3300"/>
                </a:solidFill>
                <a:latin typeface="Arial Narrow" panose="020B0606020202030204" pitchFamily="34" charset="0"/>
              </a:rPr>
              <a:t>Independência dos EUA (1776); 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Þ"/>
              <a:defRPr/>
            </a:pPr>
            <a:r>
              <a:rPr lang="pt-BR" sz="2600" b="1" dirty="0">
                <a:solidFill>
                  <a:srgbClr val="003399"/>
                </a:solidFill>
                <a:latin typeface="Arial Narrow" panose="020B0606020202030204" pitchFamily="34" charset="0"/>
              </a:rPr>
              <a:t>Revolução Francesa (1789);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Þ"/>
              <a:defRPr/>
            </a:pPr>
            <a:r>
              <a:rPr lang="pt-BR" sz="2600" b="1" dirty="0">
                <a:solidFill>
                  <a:srgbClr val="008000"/>
                </a:solidFill>
                <a:latin typeface="Arial Narrow" panose="020B0606020202030204" pitchFamily="34" charset="0"/>
              </a:rPr>
              <a:t>Conjuração Mineira (1789);</a:t>
            </a: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Font typeface="Symbol" panose="05050102010706020507" pitchFamily="18" charset="2"/>
              <a:buChar char="Þ"/>
              <a:defRPr/>
            </a:pPr>
            <a:r>
              <a:rPr lang="pt-BR" sz="2600" b="1" dirty="0">
                <a:solidFill>
                  <a:srgbClr val="003300"/>
                </a:solidFill>
                <a:latin typeface="Arial Narrow" panose="020B0606020202030204" pitchFamily="34" charset="0"/>
              </a:rPr>
              <a:t>O </a:t>
            </a:r>
            <a:r>
              <a:rPr lang="pt-BR" sz="2600" b="1" dirty="0">
                <a:latin typeface="Arial Narrow" panose="020B0606020202030204" pitchFamily="34" charset="0"/>
              </a:rPr>
              <a:t>povo gritava por independência, por Revolução;</a:t>
            </a:r>
          </a:p>
          <a:p>
            <a:pPr marL="457200" indent="-457200" algn="just">
              <a:spcBef>
                <a:spcPts val="0"/>
              </a:spcBef>
              <a:buFont typeface="Symbol" panose="05050102010706020507" pitchFamily="18" charset="2"/>
              <a:buChar char="Þ"/>
              <a:defRPr/>
            </a:pPr>
            <a:endParaRPr lang="pt-BR" sz="1200" b="1" dirty="0">
              <a:solidFill>
                <a:srgbClr val="003300"/>
              </a:solidFill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  <a:defRPr/>
            </a:pPr>
            <a:r>
              <a:rPr lang="pt-BR" sz="2600" b="1" dirty="0">
                <a:solidFill>
                  <a:srgbClr val="000099"/>
                </a:solidFill>
                <a:latin typeface="Arial Narrow" panose="020B0606020202030204" pitchFamily="34" charset="0"/>
              </a:rPr>
              <a:t>=&gt;</a:t>
            </a:r>
            <a:r>
              <a:rPr lang="pt-BR" sz="2600" dirty="0">
                <a:solidFill>
                  <a:srgbClr val="000099"/>
                </a:solidFill>
                <a:latin typeface="Arial Narrow" panose="020B0606020202030204" pitchFamily="34" charset="0"/>
              </a:rPr>
              <a:t> </a:t>
            </a:r>
            <a:r>
              <a:rPr lang="pt-BR" sz="2600" b="1" dirty="0">
                <a:solidFill>
                  <a:srgbClr val="FF0000"/>
                </a:solidFill>
                <a:latin typeface="Arial Narrow" panose="020B0606020202030204" pitchFamily="34" charset="0"/>
              </a:rPr>
              <a:t>Reação contra a </a:t>
            </a:r>
            <a:r>
              <a:rPr lang="pt-BR" sz="2600" b="1" u="sng" dirty="0">
                <a:solidFill>
                  <a:srgbClr val="FF0000"/>
                </a:solidFill>
                <a:latin typeface="Arial Narrow" panose="020B0606020202030204" pitchFamily="34" charset="0"/>
              </a:rPr>
              <a:t>linguagem rebuscada e as preocupações religiosas e excessos </a:t>
            </a:r>
            <a:r>
              <a:rPr lang="pt-BR" sz="2600" b="1" dirty="0">
                <a:solidFill>
                  <a:srgbClr val="FF0000"/>
                </a:solidFill>
                <a:latin typeface="Arial Narrow" panose="020B0606020202030204" pitchFamily="34" charset="0"/>
              </a:rPr>
              <a:t>do Barroco.</a:t>
            </a:r>
            <a:endParaRPr lang="pt-BR" sz="2600" b="1" dirty="0">
              <a:solidFill>
                <a:srgbClr val="00330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F9201-C23A-CBFF-E865-55671FB83DB2}"/>
              </a:ext>
            </a:extLst>
          </p:cNvPr>
          <p:cNvSpPr txBox="1"/>
          <p:nvPr/>
        </p:nvSpPr>
        <p:spPr>
          <a:xfrm>
            <a:off x="1055440" y="260648"/>
            <a:ext cx="10441160" cy="5539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glow rad="228600">
              <a:srgbClr val="CC3300"/>
            </a:glow>
            <a:outerShdw blurRad="190500" dist="228600" dir="2700000" algn="ctr">
              <a:srgbClr val="000000">
                <a:alpha val="30000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3000" b="1" dirty="0">
                <a:latin typeface="Garamond" panose="02020404030301010803" pitchFamily="18" charset="0"/>
              </a:rPr>
              <a:t>CONTEXTO MUNDIAL POLÍTICO E SOCIAL  </a:t>
            </a:r>
          </a:p>
        </p:txBody>
      </p:sp>
    </p:spTree>
    <p:extLst>
      <p:ext uri="{BB962C8B-B14F-4D97-AF65-F5344CB8AC3E}">
        <p14:creationId xmlns:p14="http://schemas.microsoft.com/office/powerpoint/2010/main" val="135822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5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800px-Sabine_women">
            <a:extLst>
              <a:ext uri="{FF2B5EF4-FFF2-40B4-BE49-F238E27FC236}">
                <a16:creationId xmlns:a16="http://schemas.microsoft.com/office/drawing/2014/main" id="{9E983705-1F3B-4E45-8F77-317EDFB16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235" y="332656"/>
            <a:ext cx="9612286" cy="5742405"/>
          </a:xfrm>
          <a:prstGeom prst="rect">
            <a:avLst/>
          </a:prstGeom>
          <a:noFill/>
          <a:ln w="38100">
            <a:solidFill>
              <a:srgbClr val="002060"/>
            </a:solidFill>
            <a:miter lim="800000"/>
            <a:headEnd/>
            <a:tailEnd/>
          </a:ln>
          <a:effectLst>
            <a:glow rad="7747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380D185-73E2-041E-3674-663E2FCCD2F7}"/>
              </a:ext>
            </a:extLst>
          </p:cNvPr>
          <p:cNvSpPr txBox="1"/>
          <p:nvPr/>
        </p:nvSpPr>
        <p:spPr>
          <a:xfrm>
            <a:off x="1164235" y="6165304"/>
            <a:ext cx="9612286" cy="496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 rapto das Sabinas </a:t>
            </a:r>
            <a:r>
              <a:rPr kumimoji="0" lang="pt-BR" altLang="pt-BR" sz="2000" b="1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 Rapto das Sabinas</a:t>
            </a: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por Jacques Louis David, 1796/99</a:t>
            </a:r>
          </a:p>
        </p:txBody>
      </p:sp>
    </p:spTree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E5D9427E-FDBB-4DF2-8A1B-FE475F5A0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9737" y="690446"/>
            <a:ext cx="6048672" cy="606383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>
              <a:solidFill>
                <a:srgbClr val="000000"/>
              </a:solidFill>
              <a:cs typeface="+mn-cs"/>
            </a:endParaRP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A2A91347-E0B4-4792-9845-8B8CA2BE7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243" y="1066270"/>
            <a:ext cx="5690594" cy="5688012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>
              <a:solidFill>
                <a:srgbClr val="000000"/>
              </a:solidFill>
              <a:cs typeface="+mn-cs"/>
            </a:endParaRPr>
          </a:p>
        </p:txBody>
      </p:sp>
      <p:sp>
        <p:nvSpPr>
          <p:cNvPr id="6148" name="Text Box 4">
            <a:extLst>
              <a:ext uri="{FF2B5EF4-FFF2-40B4-BE49-F238E27FC236}">
                <a16:creationId xmlns:a16="http://schemas.microsoft.com/office/drawing/2014/main" id="{626909AB-D0C0-48BF-8C83-662D56AB9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60" y="1891303"/>
            <a:ext cx="5328592" cy="38667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50000"/>
              </a:spcBef>
              <a:defRPr/>
            </a:pPr>
            <a:r>
              <a:rPr lang="pt-BR" altLang="pt-BR" sz="3200" b="1" dirty="0">
                <a:solidFill>
                  <a:srgbClr val="CC3300"/>
                </a:solidFill>
                <a:latin typeface="Arial Narrow" panose="020B0606020202030204" pitchFamily="34" charset="0"/>
                <a:cs typeface="+mn-cs"/>
              </a:rPr>
              <a:t>Na pintura e escultura</a:t>
            </a:r>
            <a:r>
              <a:rPr lang="pt-BR" altLang="pt-BR" sz="32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:</a:t>
            </a:r>
            <a:r>
              <a:rPr lang="pt-BR" altLang="pt-BR" sz="32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 </a:t>
            </a:r>
          </a:p>
          <a:p>
            <a:pPr algn="just" eaLnBrk="1" hangingPunct="1">
              <a:spcBef>
                <a:spcPct val="50000"/>
              </a:spcBef>
              <a:defRPr/>
            </a:pPr>
            <a:endParaRPr lang="pt-BR" altLang="pt-BR" sz="1200" dirty="0">
              <a:solidFill>
                <a:srgbClr val="000000"/>
              </a:solidFill>
              <a:latin typeface="Arial Narrow" panose="020B0606020202030204" pitchFamily="34" charset="0"/>
              <a:cs typeface="+mn-cs"/>
            </a:endParaRPr>
          </a:p>
          <a:p>
            <a:pPr marL="285750" indent="-285750" algn="just" eaLnBrk="1" hangingPunct="1"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ü"/>
              <a:defRPr/>
            </a:pPr>
            <a:r>
              <a:rPr lang="pt-BR" altLang="pt-BR" sz="25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Temas clássicos:  </a:t>
            </a:r>
            <a:r>
              <a:rPr lang="pt-BR" altLang="pt-BR" sz="2500" b="1" dirty="0">
                <a:solidFill>
                  <a:srgbClr val="102766"/>
                </a:solidFill>
                <a:latin typeface="Arial Narrow" panose="020B0606020202030204" pitchFamily="34" charset="0"/>
                <a:cs typeface="+mn-cs"/>
              </a:rPr>
              <a:t>romanos ou gregos</a:t>
            </a:r>
          </a:p>
          <a:p>
            <a:pPr marL="285750" indent="-285750" algn="just" eaLnBrk="1" hangingPunct="1"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ü"/>
              <a:defRPr/>
            </a:pPr>
            <a:r>
              <a:rPr lang="pt-BR" altLang="pt-BR" sz="2500" b="1" dirty="0">
                <a:solidFill>
                  <a:srgbClr val="102766"/>
                </a:solidFill>
                <a:latin typeface="Arial Narrow" panose="020B0606020202030204" pitchFamily="34" charset="0"/>
                <a:cs typeface="+mn-cs"/>
              </a:rPr>
              <a:t>Figuras vistas de longe</a:t>
            </a:r>
          </a:p>
          <a:p>
            <a:pPr marL="285750" indent="-285750" algn="just" eaLnBrk="1" hangingPunct="1"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ü"/>
              <a:defRPr/>
            </a:pPr>
            <a:r>
              <a:rPr lang="pt-BR" altLang="pt-BR" sz="2500" b="1" dirty="0">
                <a:solidFill>
                  <a:srgbClr val="CC3300"/>
                </a:solidFill>
                <a:latin typeface="Arial Narrow" panose="020B0606020202030204" pitchFamily="34" charset="0"/>
                <a:cs typeface="+mn-cs"/>
              </a:rPr>
              <a:t>Expressões frias e neutras</a:t>
            </a:r>
          </a:p>
          <a:p>
            <a:pPr marL="285750" indent="-285750" algn="just" eaLnBrk="1" hangingPunct="1">
              <a:lnSpc>
                <a:spcPct val="150000"/>
              </a:lnSpc>
              <a:spcBef>
                <a:spcPct val="50000"/>
              </a:spcBef>
              <a:buFont typeface="Wingdings" panose="05000000000000000000" pitchFamily="2" charset="2"/>
              <a:buChar char="ü"/>
              <a:defRPr/>
            </a:pPr>
            <a:r>
              <a:rPr lang="pt-BR" altLang="pt-BR" sz="25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Equilíbrio na distribuição dos elementos</a:t>
            </a:r>
          </a:p>
        </p:txBody>
      </p:sp>
      <p:sp>
        <p:nvSpPr>
          <p:cNvPr id="6149" name="Text Box 6">
            <a:extLst>
              <a:ext uri="{FF2B5EF4-FFF2-40B4-BE49-F238E27FC236}">
                <a16:creationId xmlns:a16="http://schemas.microsoft.com/office/drawing/2014/main" id="{196991A5-9EFE-4C17-9E8B-11604C521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4027" y="6011646"/>
            <a:ext cx="4940171" cy="612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pt-BR" altLang="pt-BR" sz="1200" b="1" dirty="0">
                <a:solidFill>
                  <a:srgbClr val="002060"/>
                </a:solidFill>
                <a:cs typeface="+mn-cs"/>
              </a:rPr>
              <a:t>O rapto das Sabinas </a:t>
            </a:r>
            <a:r>
              <a:rPr lang="pt-BR" altLang="pt-BR" sz="1200" b="1" i="1" dirty="0">
                <a:solidFill>
                  <a:srgbClr val="002060"/>
                </a:solidFill>
                <a:cs typeface="+mn-cs"/>
              </a:rPr>
              <a:t>O Rapto das Sabinas</a:t>
            </a:r>
            <a:r>
              <a:rPr lang="pt-BR" altLang="pt-BR" sz="1200" b="1" dirty="0">
                <a:solidFill>
                  <a:srgbClr val="002060"/>
                </a:solidFill>
                <a:cs typeface="+mn-cs"/>
              </a:rPr>
              <a:t>, por Jacques Louis David, 1796/99, óleo sobre tela, 330 X 425 cm</a:t>
            </a:r>
          </a:p>
        </p:txBody>
      </p:sp>
      <p:sp>
        <p:nvSpPr>
          <p:cNvPr id="6150" name="Rectangle 7">
            <a:extLst>
              <a:ext uri="{FF2B5EF4-FFF2-40B4-BE49-F238E27FC236}">
                <a16:creationId xmlns:a16="http://schemas.microsoft.com/office/drawing/2014/main" id="{AEF28D52-8813-4DAB-8C6C-6BBFCBF2E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76" y="37525"/>
            <a:ext cx="6265863" cy="719137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pt-BR" altLang="pt-BR">
              <a:solidFill>
                <a:srgbClr val="000000"/>
              </a:solidFill>
              <a:cs typeface="+mn-cs"/>
            </a:endParaRPr>
          </a:p>
        </p:txBody>
      </p:sp>
      <p:sp>
        <p:nvSpPr>
          <p:cNvPr id="6151" name="Text Box 8">
            <a:extLst>
              <a:ext uri="{FF2B5EF4-FFF2-40B4-BE49-F238E27FC236}">
                <a16:creationId xmlns:a16="http://schemas.microsoft.com/office/drawing/2014/main" id="{638EBF48-A96F-4567-8495-7BD070D04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166" y="10227"/>
            <a:ext cx="60499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4000" dirty="0">
                <a:solidFill>
                  <a:srgbClr val="FFFFFF"/>
                </a:solidFill>
                <a:highlight>
                  <a:srgbClr val="000080"/>
                </a:highlight>
                <a:latin typeface="Garamond" panose="02020404030301010803" pitchFamily="18" charset="0"/>
                <a:cs typeface="+mn-cs"/>
              </a:rPr>
              <a:t>Arcadismo= Neoclassicismo</a:t>
            </a:r>
          </a:p>
        </p:txBody>
      </p:sp>
      <p:pic>
        <p:nvPicPr>
          <p:cNvPr id="6152" name="Picture 9" descr="800px-Sabine_women">
            <a:extLst>
              <a:ext uri="{FF2B5EF4-FFF2-40B4-BE49-F238E27FC236}">
                <a16:creationId xmlns:a16="http://schemas.microsoft.com/office/drawing/2014/main" id="{A1C54B1C-06C7-4701-B6D2-C5493B2F1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1210286"/>
            <a:ext cx="5472608" cy="4811002"/>
          </a:xfrm>
          <a:prstGeom prst="rect">
            <a:avLst/>
          </a:prstGeom>
          <a:solidFill>
            <a:srgbClr val="00B050"/>
          </a:solidFill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 animBg="1"/>
      <p:bldP spid="6147" grpId="0" animBg="1"/>
      <p:bldP spid="6150" grpId="0" animBg="1"/>
      <p:bldP spid="615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CaixaDeTexto 3">
            <a:extLst>
              <a:ext uri="{FF2B5EF4-FFF2-40B4-BE49-F238E27FC236}">
                <a16:creationId xmlns:a16="http://schemas.microsoft.com/office/drawing/2014/main" id="{70431173-201B-46CC-A528-CA5B3BBAA6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8" y="115888"/>
            <a:ext cx="50403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b="1">
                <a:solidFill>
                  <a:schemeClr val="bg1"/>
                </a:solidFill>
                <a:latin typeface="Calibri" panose="020F0502020204030204" pitchFamily="34" charset="0"/>
              </a:rPr>
              <a:t>LÍNGUA PORTUGUESA, 1º ENSINO MÉDIO</a:t>
            </a:r>
          </a:p>
          <a:p>
            <a:pPr eaLnBrk="1" hangingPunct="1"/>
            <a:r>
              <a:rPr lang="pt-BR" altLang="pt-BR" b="1">
                <a:solidFill>
                  <a:schemeClr val="bg1"/>
                </a:solidFill>
                <a:latin typeface="Calibri" panose="020F0502020204030204" pitchFamily="34" charset="0"/>
              </a:rPr>
              <a:t>NEOCLASSICISMO</a:t>
            </a:r>
            <a:endParaRPr lang="pt-BR" altLang="pt-BR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4099" name="Picture 4" descr="C:\Documents and Settings\isabellarossiley\Meus documentos\Imagens concurso prof autor\pintura neoclassica.jpg">
            <a:extLst>
              <a:ext uri="{FF2B5EF4-FFF2-40B4-BE49-F238E27FC236}">
                <a16:creationId xmlns:a16="http://schemas.microsoft.com/office/drawing/2014/main" id="{DC711148-9AA4-40F6-8B73-FB1EF512D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500107"/>
            <a:ext cx="6909988" cy="5857785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glow rad="1041400">
              <a:schemeClr val="accent1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  <a:softEdge rad="4699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0" name="CaixaDeTexto 4">
            <a:extLst>
              <a:ext uri="{FF2B5EF4-FFF2-40B4-BE49-F238E27FC236}">
                <a16:creationId xmlns:a16="http://schemas.microsoft.com/office/drawing/2014/main" id="{A264E2F1-2881-460D-9456-5E99BF80C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2264" y="1916832"/>
            <a:ext cx="3600400" cy="3242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fr-FR" altLang="pt-BR" sz="2800" dirty="0">
                <a:latin typeface="Arial Narrow" panose="020B0606020202030204" pitchFamily="34" charset="0"/>
              </a:rPr>
              <a:t>François-Édouard Picot. </a:t>
            </a:r>
            <a:r>
              <a:rPr lang="fr-FR" altLang="pt-BR" sz="2800" b="1" dirty="0">
                <a:solidFill>
                  <a:srgbClr val="FF0000"/>
                </a:solidFill>
                <a:latin typeface="Arial Narrow" panose="020B0606020202030204" pitchFamily="34" charset="0"/>
              </a:rPr>
              <a:t>The Siege of Calais, </a:t>
            </a:r>
            <a:r>
              <a:rPr lang="fr-FR" altLang="pt-BR" sz="2800" dirty="0">
                <a:latin typeface="Arial Narrow" panose="020B0606020202030204" pitchFamily="34" charset="0"/>
              </a:rPr>
              <a:t>1838.</a:t>
            </a:r>
          </a:p>
          <a:p>
            <a:pPr eaLnBrk="1" hangingPunct="1">
              <a:lnSpc>
                <a:spcPct val="150000"/>
              </a:lnSpc>
            </a:pPr>
            <a:r>
              <a:rPr lang="fr-FR" altLang="pt-BR" sz="2800" dirty="0">
                <a:latin typeface="Arial Narrow" panose="020B0606020202030204" pitchFamily="34" charset="0"/>
              </a:rPr>
              <a:t>Palácio de Versailles – França</a:t>
            </a:r>
            <a:r>
              <a:rPr lang="fr-FR" altLang="pt-BR" sz="1000" dirty="0">
                <a:latin typeface="Arial Narrow" panose="020B0606020202030204" pitchFamily="34" charset="0"/>
              </a:rPr>
              <a:t>.</a:t>
            </a: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25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425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425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24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1703388" y="260350"/>
            <a:ext cx="8785100" cy="643253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glow rad="228600">
              <a:srgbClr val="FF99FF">
                <a:alpha val="74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247650" h="63500"/>
          </a:sp3d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 sz="4400" b="1" dirty="0">
                <a:solidFill>
                  <a:srgbClr val="00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Principais convenções da poesia neoclássica:</a:t>
            </a:r>
          </a:p>
          <a:p>
            <a:pPr algn="just">
              <a:spcBef>
                <a:spcPct val="50000"/>
              </a:spcBef>
              <a:defRPr/>
            </a:pPr>
            <a:r>
              <a:rPr lang="pt-BR" sz="36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1- </a:t>
            </a:r>
            <a:r>
              <a:rPr lang="pt-BR" sz="3600" b="1" dirty="0">
                <a:solidFill>
                  <a:srgbClr val="2D2D8A"/>
                </a:solidFill>
                <a:latin typeface="Arial Narrow" panose="020B0606020202030204" pitchFamily="34" charset="0"/>
                <a:cs typeface="+mn-cs"/>
              </a:rPr>
              <a:t>Personagens mitológicas</a:t>
            </a:r>
          </a:p>
          <a:p>
            <a:pPr algn="just">
              <a:spcBef>
                <a:spcPct val="50000"/>
              </a:spcBef>
              <a:defRPr/>
            </a:pPr>
            <a:r>
              <a:rPr lang="pt-BR" sz="36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2- </a:t>
            </a:r>
            <a:r>
              <a:rPr lang="pt-BR" sz="3600" b="1" dirty="0">
                <a:solidFill>
                  <a:srgbClr val="FF0000"/>
                </a:solidFill>
                <a:latin typeface="Arial Narrow" panose="020B0606020202030204" pitchFamily="34" charset="0"/>
                <a:cs typeface="+mn-cs"/>
              </a:rPr>
              <a:t>Bucolismo e </a:t>
            </a:r>
            <a:r>
              <a:rPr lang="pt-BR" sz="3600" b="1" dirty="0" err="1">
                <a:solidFill>
                  <a:srgbClr val="FF0000"/>
                </a:solidFill>
                <a:latin typeface="Arial Narrow" panose="020B0606020202030204" pitchFamily="34" charset="0"/>
                <a:cs typeface="+mn-cs"/>
              </a:rPr>
              <a:t>pastoralismo</a:t>
            </a:r>
            <a:endParaRPr lang="pt-BR" sz="3600" b="1" dirty="0">
              <a:solidFill>
                <a:srgbClr val="FF0000"/>
              </a:solidFill>
              <a:latin typeface="Arial Narrow" panose="020B0606020202030204" pitchFamily="34" charset="0"/>
              <a:cs typeface="+mn-cs"/>
            </a:endParaRPr>
          </a:p>
          <a:p>
            <a:pPr algn="just">
              <a:spcBef>
                <a:spcPct val="50000"/>
              </a:spcBef>
              <a:defRPr/>
            </a:pPr>
            <a:r>
              <a:rPr lang="pt-BR" sz="36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3- </a:t>
            </a:r>
            <a:r>
              <a:rPr lang="pt-BR" sz="3600" b="1" dirty="0">
                <a:solidFill>
                  <a:srgbClr val="2D2D8A"/>
                </a:solidFill>
                <a:latin typeface="Arial Narrow" panose="020B0606020202030204" pitchFamily="34" charset="0"/>
                <a:cs typeface="+mn-cs"/>
              </a:rPr>
              <a:t>Ambientação do </a:t>
            </a:r>
            <a:r>
              <a:rPr lang="pt-BR" sz="3600" b="1" i="1" dirty="0" err="1">
                <a:solidFill>
                  <a:srgbClr val="2D2D8A"/>
                </a:solidFill>
                <a:latin typeface="Arial Narrow" panose="020B0606020202030204" pitchFamily="34" charset="0"/>
                <a:cs typeface="+mn-cs"/>
              </a:rPr>
              <a:t>locus</a:t>
            </a:r>
            <a:r>
              <a:rPr lang="pt-BR" sz="3600" b="1" i="1" dirty="0">
                <a:solidFill>
                  <a:srgbClr val="2D2D8A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pt-BR" sz="3600" b="1" i="1" dirty="0" err="1">
                <a:solidFill>
                  <a:srgbClr val="2D2D8A"/>
                </a:solidFill>
                <a:latin typeface="Arial Narrow" panose="020B0606020202030204" pitchFamily="34" charset="0"/>
                <a:cs typeface="+mn-cs"/>
              </a:rPr>
              <a:t>amenus</a:t>
            </a:r>
            <a:endParaRPr lang="pt-BR" sz="3600" b="1" i="1" dirty="0">
              <a:solidFill>
                <a:srgbClr val="2D2D8A"/>
              </a:solidFill>
              <a:latin typeface="Arial Narrow" panose="020B0606020202030204" pitchFamily="34" charset="0"/>
              <a:cs typeface="+mn-cs"/>
            </a:endParaRPr>
          </a:p>
          <a:p>
            <a:pPr algn="just">
              <a:spcBef>
                <a:spcPct val="50000"/>
              </a:spcBef>
              <a:defRPr/>
            </a:pPr>
            <a:r>
              <a:rPr lang="pt-BR" sz="36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4- </a:t>
            </a:r>
            <a:r>
              <a:rPr lang="pt-BR" sz="3600" b="1" dirty="0">
                <a:solidFill>
                  <a:srgbClr val="FF0000"/>
                </a:solidFill>
                <a:latin typeface="Arial Narrow" panose="020B0606020202030204" pitchFamily="34" charset="0"/>
                <a:cs typeface="+mn-cs"/>
              </a:rPr>
              <a:t>Tema do </a:t>
            </a:r>
            <a:r>
              <a:rPr lang="pt-BR" sz="3600" b="1" i="1" dirty="0" err="1">
                <a:solidFill>
                  <a:srgbClr val="FF0000"/>
                </a:solidFill>
                <a:latin typeface="Arial Narrow" panose="020B0606020202030204" pitchFamily="34" charset="0"/>
                <a:cs typeface="+mn-cs"/>
              </a:rPr>
              <a:t>fugere</a:t>
            </a:r>
            <a:r>
              <a:rPr lang="pt-BR" sz="3600" b="1" i="1" dirty="0">
                <a:solidFill>
                  <a:srgbClr val="FF0000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pt-BR" sz="3600" b="1" i="1" dirty="0" err="1">
                <a:solidFill>
                  <a:srgbClr val="FF0000"/>
                </a:solidFill>
                <a:latin typeface="Arial Narrow" panose="020B0606020202030204" pitchFamily="34" charset="0"/>
                <a:cs typeface="+mn-cs"/>
              </a:rPr>
              <a:t>urbem</a:t>
            </a:r>
            <a:endParaRPr lang="pt-BR" sz="3600" b="1" i="1" dirty="0">
              <a:solidFill>
                <a:srgbClr val="FF0000"/>
              </a:solidFill>
              <a:latin typeface="Arial Narrow" panose="020B0606020202030204" pitchFamily="34" charset="0"/>
              <a:cs typeface="+mn-cs"/>
            </a:endParaRPr>
          </a:p>
          <a:p>
            <a:pPr algn="just">
              <a:spcBef>
                <a:spcPct val="50000"/>
              </a:spcBef>
              <a:defRPr/>
            </a:pPr>
            <a:r>
              <a:rPr lang="pt-BR" sz="36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5- </a:t>
            </a:r>
            <a:r>
              <a:rPr lang="pt-BR" sz="3600" b="1" dirty="0">
                <a:solidFill>
                  <a:srgbClr val="2D2D8A"/>
                </a:solidFill>
                <a:latin typeface="Arial Narrow" panose="020B0606020202030204" pitchFamily="34" charset="0"/>
                <a:cs typeface="+mn-cs"/>
              </a:rPr>
              <a:t>Elogio da </a:t>
            </a:r>
            <a:r>
              <a:rPr lang="pt-BR" sz="3600" b="1" i="1" dirty="0" err="1">
                <a:solidFill>
                  <a:srgbClr val="2D2D8A"/>
                </a:solidFill>
                <a:latin typeface="Arial Narrow" panose="020B0606020202030204" pitchFamily="34" charset="0"/>
                <a:cs typeface="+mn-cs"/>
              </a:rPr>
              <a:t>aurea</a:t>
            </a:r>
            <a:r>
              <a:rPr lang="pt-BR" sz="3600" b="1" i="1" dirty="0">
                <a:solidFill>
                  <a:srgbClr val="2D2D8A"/>
                </a:solidFill>
                <a:latin typeface="Arial Narrow" panose="020B0606020202030204" pitchFamily="34" charset="0"/>
                <a:cs typeface="+mn-cs"/>
              </a:rPr>
              <a:t> mediocritas</a:t>
            </a:r>
          </a:p>
          <a:p>
            <a:pPr algn="just">
              <a:spcBef>
                <a:spcPct val="50000"/>
              </a:spcBef>
              <a:defRPr/>
            </a:pPr>
            <a:r>
              <a:rPr lang="pt-BR" sz="36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6- </a:t>
            </a:r>
            <a:r>
              <a:rPr lang="pt-BR" sz="3600" b="1" i="1" dirty="0">
                <a:solidFill>
                  <a:srgbClr val="FF0000"/>
                </a:solidFill>
                <a:latin typeface="Arial Narrow" panose="020B0606020202030204" pitchFamily="34" charset="0"/>
                <a:cs typeface="+mn-cs"/>
              </a:rPr>
              <a:t>Carpe Diem</a:t>
            </a:r>
            <a:endParaRPr lang="pt-BR" sz="3600" b="1" dirty="0">
              <a:solidFill>
                <a:srgbClr val="FF0000"/>
              </a:solidFill>
              <a:latin typeface="Arial Narrow" panose="020B0606020202030204" pitchFamily="34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5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1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1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1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rotWithShape="0">
          <a:gsLst>
            <a:gs pos="0">
              <a:schemeClr val="bg1"/>
            </a:gs>
            <a:gs pos="100000">
              <a:srgbClr val="9966FF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metalinguistica 0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0" t="22844" r="2618" b="32979"/>
          <a:stretch>
            <a:fillRect/>
          </a:stretch>
        </p:blipFill>
        <p:spPr bwMode="auto">
          <a:xfrm>
            <a:off x="1524000" y="620714"/>
            <a:ext cx="9144000" cy="623728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4583113" y="46039"/>
            <a:ext cx="2665412" cy="6463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1200" dirty="0">
                <a:solidFill>
                  <a:srgbClr val="000000"/>
                </a:solidFill>
                <a:latin typeface="Arial" charset="0"/>
                <a:cs typeface="+mn-cs"/>
              </a:rPr>
              <a:t>A paisagem: o jardim, o </a:t>
            </a:r>
            <a:r>
              <a:rPr lang="pt-BR" sz="1200" i="1" dirty="0" err="1">
                <a:solidFill>
                  <a:srgbClr val="000000"/>
                </a:solidFill>
                <a:latin typeface="Arial" charset="0"/>
                <a:cs typeface="+mn-cs"/>
              </a:rPr>
              <a:t>locus</a:t>
            </a:r>
            <a:r>
              <a:rPr lang="pt-BR" sz="1200" i="1" dirty="0">
                <a:solidFill>
                  <a:srgbClr val="000000"/>
                </a:solidFill>
                <a:latin typeface="Arial" charset="0"/>
                <a:cs typeface="+mn-cs"/>
              </a:rPr>
              <a:t> </a:t>
            </a:r>
            <a:r>
              <a:rPr lang="pt-BR" sz="1200" i="1" dirty="0" err="1">
                <a:solidFill>
                  <a:srgbClr val="000000"/>
                </a:solidFill>
                <a:latin typeface="Arial" charset="0"/>
                <a:cs typeface="+mn-cs"/>
              </a:rPr>
              <a:t>amoenus</a:t>
            </a:r>
            <a:r>
              <a:rPr lang="pt-BR" sz="1200" dirty="0">
                <a:solidFill>
                  <a:srgbClr val="000000"/>
                </a:solidFill>
                <a:latin typeface="Arial" charset="0"/>
                <a:cs typeface="+mn-cs"/>
              </a:rPr>
              <a:t>, símbolo do amor e da felicidade.</a:t>
            </a:r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1558926" y="396875"/>
            <a:ext cx="1547813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 sz="1200" dirty="0">
                <a:solidFill>
                  <a:srgbClr val="000000"/>
                </a:solidFill>
                <a:latin typeface="Arial" charset="0"/>
                <a:cs typeface="+mn-cs"/>
              </a:rPr>
              <a:t>O horizonte brumoso</a:t>
            </a: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3286125" y="-26988"/>
            <a:ext cx="1081088" cy="6463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1200" dirty="0">
                <a:solidFill>
                  <a:srgbClr val="000000"/>
                </a:solidFill>
                <a:latin typeface="Arial" charset="0"/>
                <a:cs typeface="+mn-cs"/>
              </a:rPr>
              <a:t>O Barco: o amor é uma aventura.</a:t>
            </a:r>
          </a:p>
        </p:txBody>
      </p:sp>
      <p:sp>
        <p:nvSpPr>
          <p:cNvPr id="7177" name="Text Box 9"/>
          <p:cNvSpPr txBox="1">
            <a:spLocks noChangeArrowheads="1"/>
          </p:cNvSpPr>
          <p:nvPr/>
        </p:nvSpPr>
        <p:spPr bwMode="auto">
          <a:xfrm>
            <a:off x="7319964" y="246063"/>
            <a:ext cx="3240087" cy="366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>
                <a:solidFill>
                  <a:srgbClr val="000000"/>
                </a:solidFill>
                <a:latin typeface="Arial" charset="0"/>
                <a:cs typeface="+mn-cs"/>
              </a:rPr>
              <a:t>Mitologia</a:t>
            </a:r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5591175" y="6518276"/>
            <a:ext cx="1944688" cy="3667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 dirty="0">
                <a:solidFill>
                  <a:srgbClr val="000000"/>
                </a:solidFill>
                <a:latin typeface="Arial" charset="0"/>
                <a:cs typeface="+mn-cs"/>
              </a:rPr>
              <a:t>O casal.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5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3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9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7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7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4" grpId="0" animBg="1"/>
      <p:bldP spid="7175" grpId="0" animBg="1"/>
      <p:bldP spid="7176" grpId="0" animBg="1"/>
      <p:bldP spid="7177" grpId="0" animBg="1"/>
      <p:bldP spid="717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metalinguistica 0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314654"/>
            <a:ext cx="10657184" cy="622869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70" decel="100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" dur="770" decel="100000"/>
                                        <p:tgtEl>
                                          <p:spTgt spid="17410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0" dur="77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2" dur="77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508DD9E-BC21-2768-CC72-2D2FDD540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60648"/>
            <a:ext cx="10103940" cy="5976664"/>
          </a:xfrm>
          <a:prstGeom prst="rect">
            <a:avLst/>
          </a:prstGeom>
          <a:ln>
            <a:noFill/>
          </a:ln>
          <a:effectLst>
            <a:glow rad="1054100">
              <a:schemeClr val="accent5">
                <a:lumMod val="50000"/>
                <a:alpha val="97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  <a:softEdge rad="5334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65EF664-7269-76A7-EA86-AA741053C831}"/>
              </a:ext>
            </a:extLst>
          </p:cNvPr>
          <p:cNvSpPr txBox="1"/>
          <p:nvPr/>
        </p:nvSpPr>
        <p:spPr>
          <a:xfrm>
            <a:off x="1127448" y="6259026"/>
            <a:ext cx="101039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b="1" dirty="0"/>
              <a:t>“</a:t>
            </a:r>
            <a:r>
              <a:rPr lang="pt-BR" b="1" dirty="0">
                <a:solidFill>
                  <a:srgbClr val="0066FF"/>
                </a:solidFill>
              </a:rPr>
              <a:t>Pastoral de Outono</a:t>
            </a:r>
            <a:r>
              <a:rPr lang="pt-BR" b="1" dirty="0"/>
              <a:t>” de François Boucher, obra que representa </a:t>
            </a:r>
            <a:r>
              <a:rPr lang="pt-BR" b="1" dirty="0">
                <a:solidFill>
                  <a:srgbClr val="003399"/>
                </a:solidFill>
              </a:rPr>
              <a:t>o </a:t>
            </a:r>
            <a:r>
              <a:rPr lang="pt-BR" b="1" dirty="0" err="1">
                <a:solidFill>
                  <a:srgbClr val="003399"/>
                </a:solidFill>
              </a:rPr>
              <a:t>Pastoralismo</a:t>
            </a:r>
            <a:endParaRPr lang="pt-BR" b="1" dirty="0">
              <a:solidFill>
                <a:srgbClr val="00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80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ítulo 1">
            <a:extLst>
              <a:ext uri="{FF2B5EF4-FFF2-40B4-BE49-F238E27FC236}">
                <a16:creationId xmlns:a16="http://schemas.microsoft.com/office/drawing/2014/main" id="{92AC85D6-5FC0-4517-9EDF-9A666E259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0376" y="1196752"/>
            <a:ext cx="2565487" cy="826177"/>
          </a:xfrm>
        </p:spPr>
        <p:txBody>
          <a:bodyPr anchor="ctr"/>
          <a:lstStyle/>
          <a:p>
            <a:pPr algn="l"/>
            <a:br>
              <a:rPr lang="pt-BR" altLang="pt-BR" sz="2000" b="1" dirty="0"/>
            </a:br>
            <a:r>
              <a:rPr lang="pt-BR" altLang="pt-BR" sz="2800" b="1" dirty="0">
                <a:solidFill>
                  <a:srgbClr val="0033CC"/>
                </a:solidFill>
              </a:rPr>
              <a:t>3 - BUCOLISMO </a:t>
            </a:r>
          </a:p>
        </p:txBody>
      </p:sp>
      <p:sp>
        <p:nvSpPr>
          <p:cNvPr id="10243" name="Espaço Reservado para Conteúdo 2">
            <a:extLst>
              <a:ext uri="{FF2B5EF4-FFF2-40B4-BE49-F238E27FC236}">
                <a16:creationId xmlns:a16="http://schemas.microsoft.com/office/drawing/2014/main" id="{A0FE3D5E-B6CE-4A55-A1E9-D26201F2D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340" y="4236782"/>
            <a:ext cx="11881320" cy="2504585"/>
          </a:xfrm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pt-BR" alt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Inspiração dos poetas árcades: preceito do poeta latino Horácio,  </a:t>
            </a:r>
            <a:r>
              <a:rPr lang="pt-BR" altLang="pt-BR" sz="2500" dirty="0">
                <a:solidFill>
                  <a:srgbClr val="FF0000"/>
                </a:solidFill>
                <a:latin typeface="Arial Narrow" panose="020B0606020202030204" pitchFamily="34" charset="0"/>
              </a:rPr>
              <a:t>(</a:t>
            </a:r>
            <a:r>
              <a:rPr lang="pt-BR" altLang="pt-BR" sz="2500" i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fugere</a:t>
            </a:r>
            <a:r>
              <a:rPr lang="pt-BR" altLang="pt-BR" sz="2500" i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500" i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urbem</a:t>
            </a:r>
            <a:r>
              <a:rPr lang="pt-BR" altLang="pt-BR" sz="2500" dirty="0">
                <a:solidFill>
                  <a:srgbClr val="FF0000"/>
                </a:solidFill>
                <a:latin typeface="Arial Narrow" panose="020B0606020202030204" pitchFamily="34" charset="0"/>
              </a:rPr>
              <a:t>) </a:t>
            </a:r>
            <a:r>
              <a:rPr lang="pt-BR" alt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fugir da cidade.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altLang="pt-BR" sz="18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altLang="pt-BR" sz="2500" dirty="0">
                <a:latin typeface="Arial Narrow" panose="020B0606020202030204" pitchFamily="34" charset="0"/>
              </a:rPr>
              <a:t>Crença no alcance do </a:t>
            </a:r>
            <a:r>
              <a:rPr lang="pt-BR" altLang="pt-BR" sz="2500" b="1" u="sng" dirty="0">
                <a:solidFill>
                  <a:srgbClr val="FF0000"/>
                </a:solidFill>
                <a:latin typeface="Arial Narrow" panose="020B0606020202030204" pitchFamily="34" charset="0"/>
              </a:rPr>
              <a:t>equilíbrio</a:t>
            </a:r>
            <a:r>
              <a:rPr lang="pt-BR" altLang="pt-BR" sz="2500" b="1" u="sng" dirty="0">
                <a:latin typeface="Arial Narrow" panose="020B0606020202030204" pitchFamily="34" charset="0"/>
              </a:rPr>
              <a:t> e </a:t>
            </a:r>
            <a:r>
              <a:rPr lang="pt-BR" altLang="pt-BR" sz="2500" b="1" u="sng" dirty="0">
                <a:solidFill>
                  <a:srgbClr val="0070C0"/>
                </a:solidFill>
                <a:latin typeface="Arial Narrow" panose="020B0606020202030204" pitchFamily="34" charset="0"/>
              </a:rPr>
              <a:t>sabedoria</a:t>
            </a:r>
            <a:r>
              <a:rPr lang="pt-BR" altLang="pt-BR" sz="2500" b="1" u="sng" dirty="0">
                <a:latin typeface="Arial Narrow" panose="020B0606020202030204" pitchFamily="34" charset="0"/>
              </a:rPr>
              <a:t> </a:t>
            </a:r>
            <a:r>
              <a:rPr lang="pt-BR" altLang="pt-BR" sz="2500" dirty="0">
                <a:latin typeface="Arial Narrow" panose="020B0606020202030204" pitchFamily="34" charset="0"/>
              </a:rPr>
              <a:t>pelo humano somente no </a:t>
            </a:r>
            <a:r>
              <a:rPr lang="pt-BR" altLang="pt-BR" sz="2500" u="sng" dirty="0">
                <a:solidFill>
                  <a:srgbClr val="003399"/>
                </a:solidFill>
                <a:latin typeface="Arial Narrow" panose="020B0606020202030204" pitchFamily="34" charset="0"/>
              </a:rPr>
              <a:t>contato com a natureza</a:t>
            </a:r>
            <a:r>
              <a:rPr lang="pt-BR" altLang="pt-BR" sz="2500" dirty="0">
                <a:latin typeface="Arial Narrow" panose="020B0606020202030204" pitchFamily="34" charset="0"/>
              </a:rPr>
              <a:t>;</a:t>
            </a:r>
          </a:p>
          <a:p>
            <a:pPr algn="just">
              <a:spcBef>
                <a:spcPts val="0"/>
              </a:spcBef>
            </a:pPr>
            <a:endParaRPr lang="pt-BR" altLang="pt-BR" sz="1800" dirty="0"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altLang="pt-BR" sz="2500" dirty="0">
                <a:latin typeface="Arial Narrow" panose="020B0606020202030204" pitchFamily="34" charset="0"/>
              </a:rPr>
              <a:t>Poemas com temas ligados a cenários de vida no campo. </a:t>
            </a:r>
            <a:r>
              <a:rPr lang="pt-BR" altLang="pt-BR" sz="2500" b="1" dirty="0">
                <a:latin typeface="Arial Narrow" panose="020B0606020202030204" pitchFamily="34" charset="0"/>
              </a:rPr>
              <a:t>No </a:t>
            </a:r>
            <a:r>
              <a:rPr lang="pt-BR" altLang="pt-BR" sz="2500" b="1" dirty="0">
                <a:highlight>
                  <a:srgbClr val="FFFF00"/>
                </a:highlight>
                <a:latin typeface="Arial Narrow" panose="020B0606020202030204" pitchFamily="34" charset="0"/>
              </a:rPr>
              <a:t>entanto, os poetas continuavam na cidade e utilizavam a natureza como moldura para seus poemas.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4CB97B9-5F1E-FE5B-4230-FD340526E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316961"/>
            <a:ext cx="9073008" cy="375562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38916C6-697E-C43E-B8DE-A4F04CD19FFC}"/>
              </a:ext>
            </a:extLst>
          </p:cNvPr>
          <p:cNvSpPr txBox="1"/>
          <p:nvPr/>
        </p:nvSpPr>
        <p:spPr>
          <a:xfrm>
            <a:off x="9610991" y="3429000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Carlos Gomes. </a:t>
            </a:r>
            <a:r>
              <a:rPr lang="pt-BR" i="1" dirty="0"/>
              <a:t>Bucolismo . S.D</a:t>
            </a: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3D4A8"/>
            </a:gs>
            <a:gs pos="25000">
              <a:srgbClr val="21D6E0"/>
            </a:gs>
            <a:gs pos="75000">
              <a:srgbClr val="0087E6"/>
            </a:gs>
            <a:gs pos="100000">
              <a:srgbClr val="005CBF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1524001" y="15876"/>
            <a:ext cx="4860818" cy="686341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736600">
              <a:srgbClr val="FF6699">
                <a:alpha val="60000"/>
              </a:srgbClr>
            </a:glo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000" b="1" i="1" dirty="0">
                <a:solidFill>
                  <a:srgbClr val="0070C0"/>
                </a:solidFill>
                <a:latin typeface="Arial" charset="0"/>
                <a:cs typeface="+mn-cs"/>
              </a:rPr>
              <a:t>Casa No Campo  (Elis Regina)</a:t>
            </a:r>
          </a:p>
          <a:p>
            <a:pPr>
              <a:defRPr/>
            </a:pPr>
            <a:endParaRPr lang="pt-BR" sz="2000" dirty="0">
              <a:solidFill>
                <a:srgbClr val="0070C0"/>
              </a:solidFill>
              <a:latin typeface="Arial" charset="0"/>
              <a:cs typeface="+mn-cs"/>
            </a:endParaRPr>
          </a:p>
          <a:p>
            <a:pPr>
              <a:defRPr/>
            </a:pPr>
            <a: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Eu quero uma casa no campo</a:t>
            </a:r>
            <a:b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</a:br>
            <a: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Onde eu possa compor muitos rocks rurais</a:t>
            </a:r>
            <a:b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</a:br>
            <a: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E tenha somente a certeza </a:t>
            </a:r>
            <a:b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</a:br>
            <a: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Dos amigos do peito e nada mais</a:t>
            </a:r>
            <a:b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</a:br>
            <a: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Eu quero uma casa no campo</a:t>
            </a:r>
            <a:b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</a:br>
            <a: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Onde eu possa ficar no tamanho da paz</a:t>
            </a:r>
            <a:b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</a:br>
            <a: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E tenha somente a certeza </a:t>
            </a:r>
            <a:b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</a:br>
            <a: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Dos limites do corpo e nada mais</a:t>
            </a:r>
            <a:b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</a:br>
            <a: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Eu quero carneiros e cabras pastando solenes</a:t>
            </a:r>
            <a:b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</a:br>
            <a: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No meu jardim</a:t>
            </a:r>
            <a:b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</a:br>
            <a: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Eu quero o silêncio das línguas cansadas</a:t>
            </a:r>
            <a:b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</a:br>
            <a: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Eu quero a esperança de óculos</a:t>
            </a:r>
            <a:b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</a:br>
            <a: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E um filho de cuca legal</a:t>
            </a:r>
            <a:b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</a:br>
            <a: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Eu quero plantar e colher com a mão</a:t>
            </a:r>
            <a:b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</a:br>
            <a: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A pimenta e o sal</a:t>
            </a:r>
            <a:b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</a:br>
            <a: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Eu quero uma casa no campo</a:t>
            </a:r>
            <a:b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</a:br>
            <a: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Do tamanho ideal, pau-a-pique e sapé</a:t>
            </a:r>
            <a:b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</a:br>
            <a: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Onde eu possa plantar meus amigos</a:t>
            </a:r>
            <a:b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</a:br>
            <a: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Meus discos e livros </a:t>
            </a:r>
            <a:b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</a:br>
            <a: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e nada mais</a:t>
            </a:r>
          </a:p>
        </p:txBody>
      </p:sp>
      <p:pic>
        <p:nvPicPr>
          <p:cNvPr id="9220" name="Picture 4" descr="croc_chale_azu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3" r="8301" b="25423"/>
          <a:stretch>
            <a:fillRect/>
          </a:stretch>
        </p:blipFill>
        <p:spPr bwMode="auto">
          <a:xfrm>
            <a:off x="6456040" y="1893599"/>
            <a:ext cx="4068978" cy="2786501"/>
          </a:xfrm>
          <a:prstGeom prst="rect">
            <a:avLst/>
          </a:prstGeom>
          <a:pattFill prst="pct5">
            <a:fgClr>
              <a:schemeClr val="accent1"/>
            </a:fgClr>
            <a:bgClr>
              <a:schemeClr val="accent2">
                <a:lumMod val="20000"/>
                <a:lumOff val="80000"/>
              </a:schemeClr>
            </a:bgClr>
          </a:patt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2" presetID="21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4" dur="3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4" name="Rectangle 2">
            <a:extLst>
              <a:ext uri="{FF2B5EF4-FFF2-40B4-BE49-F238E27FC236}">
                <a16:creationId xmlns:a16="http://schemas.microsoft.com/office/drawing/2014/main" id="{681771D2-D34C-44CA-BBBD-41FF44C52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>
              <a:solidFill>
                <a:srgbClr val="000000"/>
              </a:solidFill>
              <a:cs typeface="+mn-cs"/>
            </a:endParaRPr>
          </a:p>
        </p:txBody>
      </p:sp>
      <p:sp>
        <p:nvSpPr>
          <p:cNvPr id="8196" name="Text Box 6">
            <a:extLst>
              <a:ext uri="{FF2B5EF4-FFF2-40B4-BE49-F238E27FC236}">
                <a16:creationId xmlns:a16="http://schemas.microsoft.com/office/drawing/2014/main" id="{253EDDA6-3F70-4E21-9399-BE467BB09E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24913" y="1241761"/>
            <a:ext cx="3225283" cy="4535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pt-BR" altLang="pt-BR" sz="2800" i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O nome desta escola Literária é uma referência à </a:t>
            </a:r>
            <a:r>
              <a:rPr lang="pt-BR" altLang="pt-BR" sz="2800" b="1" i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Arcádia</a:t>
            </a:r>
            <a:r>
              <a:rPr lang="pt-BR" altLang="pt-BR" sz="2800" i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, </a:t>
            </a:r>
            <a:r>
              <a:rPr lang="pt-BR" altLang="pt-BR" sz="2800" i="1" u="sng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região bucólica do Peloponeso</a:t>
            </a:r>
            <a:r>
              <a:rPr lang="pt-BR" altLang="pt-BR" sz="2800" i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, na Grécia, tida como </a:t>
            </a:r>
            <a:r>
              <a:rPr lang="pt-BR" altLang="pt-BR" sz="2800" b="1" i="1" dirty="0">
                <a:solidFill>
                  <a:srgbClr val="C00000"/>
                </a:solidFill>
                <a:latin typeface="Arial Narrow" panose="020B0606020202030204" pitchFamily="34" charset="0"/>
                <a:cs typeface="+mn-cs"/>
              </a:rPr>
              <a:t>ideal </a:t>
            </a:r>
            <a:r>
              <a:rPr lang="pt-BR" altLang="pt-BR" sz="2800" i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de </a:t>
            </a:r>
            <a:r>
              <a:rPr lang="pt-BR" altLang="pt-BR" sz="2800" b="1" i="1" dirty="0">
                <a:solidFill>
                  <a:srgbClr val="C00000"/>
                </a:solidFill>
                <a:latin typeface="Arial Narrow" panose="020B0606020202030204" pitchFamily="34" charset="0"/>
                <a:cs typeface="+mn-cs"/>
              </a:rPr>
              <a:t>inspiração poética</a:t>
            </a:r>
            <a:r>
              <a:rPr lang="pt-BR" altLang="pt-BR" sz="2400" b="1" i="1" dirty="0">
                <a:solidFill>
                  <a:srgbClr val="C00000"/>
                </a:solidFill>
                <a:latin typeface="Arial Narrow" panose="020B0606020202030204" pitchFamily="34" charset="0"/>
                <a:cs typeface="+mn-cs"/>
              </a:rPr>
              <a:t>.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3430B8E-D91A-9553-A142-621E44BFA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03" y="277287"/>
            <a:ext cx="8630609" cy="5953865"/>
          </a:xfrm>
          <a:prstGeom prst="rect">
            <a:avLst/>
          </a:prstGeom>
          <a:ln>
            <a:noFill/>
          </a:ln>
          <a:effectLst>
            <a:glow rad="1193800">
              <a:schemeClr val="accent6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  <a:softEdge rad="8001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B58F445-EDD8-A56A-8029-73ED7898FB64}"/>
              </a:ext>
            </a:extLst>
          </p:cNvPr>
          <p:cNvSpPr txBox="1"/>
          <p:nvPr/>
        </p:nvSpPr>
        <p:spPr>
          <a:xfrm>
            <a:off x="407367" y="6211381"/>
            <a:ext cx="79208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anose="020B0606020202030204" pitchFamily="34" charset="0"/>
              </a:rPr>
              <a:t>Peloponeso, região da Grécia Antiga, onde havia a ÁRCÁDIA LITERÁRIA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7AA4D54-B3B6-F420-0BA4-7CD87248BE07}"/>
              </a:ext>
            </a:extLst>
          </p:cNvPr>
          <p:cNvSpPr txBox="1"/>
          <p:nvPr/>
        </p:nvSpPr>
        <p:spPr>
          <a:xfrm>
            <a:off x="8683111" y="326243"/>
            <a:ext cx="3508889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b="1" dirty="0">
                <a:solidFill>
                  <a:srgbClr val="C00000"/>
                </a:solidFill>
              </a:rPr>
              <a:t>ARCADISMO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nimBg="1"/>
      <p:bldP spid="3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46DEA81-B996-FFB9-67C2-C509C9BC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444" y="440668"/>
            <a:ext cx="8037111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652478"/>
      </p:ext>
    </p:extLst>
  </p:cSld>
  <p:clrMapOvr>
    <a:masterClrMapping/>
  </p:clrMapOvr>
  <p:transition>
    <p:newsfla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8245A6C-1AB7-17FC-0261-D03AFD369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glow rad="774700">
              <a:srgbClr val="006600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1FB008F-E84A-8837-50A3-5E297EAD6731}"/>
              </a:ext>
            </a:extLst>
          </p:cNvPr>
          <p:cNvSpPr txBox="1"/>
          <p:nvPr/>
        </p:nvSpPr>
        <p:spPr>
          <a:xfrm>
            <a:off x="7968208" y="5373216"/>
            <a:ext cx="1584176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002060"/>
                </a:solidFill>
                <a:latin typeface="Arial Narrow" panose="020B0606020202030204" pitchFamily="34" charset="0"/>
              </a:rPr>
              <a:t>O balanço</a:t>
            </a:r>
            <a:r>
              <a:rPr lang="pt-BR" sz="2000" dirty="0">
                <a:solidFill>
                  <a:srgbClr val="002060"/>
                </a:solidFill>
                <a:latin typeface="Arial Narrow" panose="020B0606020202030204" pitchFamily="34" charset="0"/>
              </a:rPr>
              <a:t>, de Jean-Honoré </a:t>
            </a:r>
            <a:r>
              <a:rPr lang="pt-BR" sz="2000" dirty="0" err="1">
                <a:solidFill>
                  <a:srgbClr val="002060"/>
                </a:solidFill>
                <a:latin typeface="Arial Narrow" panose="020B0606020202030204" pitchFamily="34" charset="0"/>
              </a:rPr>
              <a:t>Fragonard</a:t>
            </a:r>
            <a:r>
              <a:rPr lang="pt-BR" sz="2000" dirty="0">
                <a:solidFill>
                  <a:srgbClr val="002060"/>
                </a:solidFill>
                <a:latin typeface="Arial Narrow" panose="020B0606020202030204" pitchFamily="34" charset="0"/>
              </a:rPr>
              <a:t>, 1765</a:t>
            </a:r>
          </a:p>
        </p:txBody>
      </p:sp>
    </p:spTree>
    <p:extLst>
      <p:ext uri="{BB962C8B-B14F-4D97-AF65-F5344CB8AC3E}">
        <p14:creationId xmlns:p14="http://schemas.microsoft.com/office/powerpoint/2010/main" val="1802882767"/>
      </p:ext>
    </p:extLst>
  </p:cSld>
  <p:clrMapOvr>
    <a:masterClrMapping/>
  </p:clrMapOvr>
  <p:transition>
    <p:newsfla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ítulo 1">
            <a:extLst>
              <a:ext uri="{FF2B5EF4-FFF2-40B4-BE49-F238E27FC236}">
                <a16:creationId xmlns:a16="http://schemas.microsoft.com/office/drawing/2014/main" id="{AC0B3FBB-CE30-4D01-99C0-A46FE330E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888" y="120886"/>
            <a:ext cx="8229600" cy="1143000"/>
          </a:xfrm>
        </p:spPr>
        <p:txBody>
          <a:bodyPr/>
          <a:lstStyle/>
          <a:p>
            <a:pPr algn="l"/>
            <a:r>
              <a:rPr lang="pt-BR" altLang="pt-BR" b="1" dirty="0">
                <a:solidFill>
                  <a:srgbClr val="FF0000"/>
                </a:solidFill>
              </a:rPr>
              <a:t>6- Carpe diem</a:t>
            </a:r>
            <a:r>
              <a:rPr lang="pt-BR" altLang="pt-BR" b="1" dirty="0"/>
              <a:t> – Aproveite o Dia </a:t>
            </a:r>
            <a:endParaRPr lang="pt-BR" altLang="pt-BR" dirty="0"/>
          </a:p>
        </p:txBody>
      </p:sp>
      <p:sp>
        <p:nvSpPr>
          <p:cNvPr id="12291" name="Espaço Reservado para Conteúdo 2">
            <a:extLst>
              <a:ext uri="{FF2B5EF4-FFF2-40B4-BE49-F238E27FC236}">
                <a16:creationId xmlns:a16="http://schemas.microsoft.com/office/drawing/2014/main" id="{C7E73312-6C8D-4020-A4CE-3001F585F8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3352" y="1338851"/>
            <a:ext cx="5832648" cy="5184576"/>
          </a:xfrm>
        </p:spPr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pt-BR" altLang="pt-BR" sz="800" dirty="0"/>
              <a:t>	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dirty="0"/>
              <a:t>	</a:t>
            </a:r>
            <a:r>
              <a:rPr lang="pt-BR" altLang="pt-BR" dirty="0">
                <a:latin typeface="Calibri Light" panose="020F0302020204030204" pitchFamily="34" charset="0"/>
              </a:rPr>
              <a:t>Diferentemente do </a:t>
            </a:r>
            <a:r>
              <a:rPr lang="pt-BR" altLang="pt-BR" b="1" dirty="0">
                <a:latin typeface="Arial" panose="020B0604020202020204" pitchFamily="34" charset="0"/>
                <a:cs typeface="Arial" panose="020B0604020202020204" pitchFamily="34" charset="0"/>
              </a:rPr>
              <a:t>Barroco</a:t>
            </a:r>
            <a:r>
              <a:rPr lang="pt-BR" altLang="pt-BR" dirty="0">
                <a:latin typeface="Calibri Light" panose="020F0302020204030204" pitchFamily="34" charset="0"/>
              </a:rPr>
              <a:t> que via o </a:t>
            </a:r>
            <a:r>
              <a:rPr lang="pt-BR" altLang="pt-BR" b="1" i="1" dirty="0">
                <a:solidFill>
                  <a:srgbClr val="C00000"/>
                </a:solidFill>
                <a:latin typeface="Calibri Light" panose="020F0302020204030204" pitchFamily="34" charset="0"/>
              </a:rPr>
              <a:t>Carpe Diem </a:t>
            </a:r>
            <a:r>
              <a:rPr lang="pt-BR" altLang="pt-BR" dirty="0">
                <a:latin typeface="Calibri Light" panose="020F0302020204030204" pitchFamily="34" charset="0"/>
              </a:rPr>
              <a:t>como referência à </a:t>
            </a:r>
            <a:r>
              <a:rPr lang="pt-BR" altLang="pt-BR" b="1" u="sng" dirty="0">
                <a:solidFill>
                  <a:srgbClr val="0033CC"/>
                </a:solidFill>
                <a:latin typeface="Calibri Light" panose="020F0302020204030204" pitchFamily="34" charset="0"/>
              </a:rPr>
              <a:t>fugacidade da vida</a:t>
            </a:r>
            <a:r>
              <a:rPr lang="pt-BR" altLang="pt-BR" dirty="0">
                <a:latin typeface="Calibri Light" panose="020F0302020204030204" pitchFamily="34" charset="0"/>
              </a:rPr>
              <a:t>, no </a:t>
            </a:r>
            <a:r>
              <a:rPr lang="pt-BR" altLang="pt-BR" b="1" dirty="0">
                <a:latin typeface="Arial" panose="020B0604020202020204" pitchFamily="34" charset="0"/>
                <a:cs typeface="Arial" panose="020B0604020202020204" pitchFamily="34" charset="0"/>
              </a:rPr>
              <a:t>Arcadismo</a:t>
            </a:r>
            <a:r>
              <a:rPr lang="pt-BR" altLang="pt-BR" dirty="0">
                <a:latin typeface="Calibri Light" panose="020F0302020204030204" pitchFamily="34" charset="0"/>
              </a:rPr>
              <a:t>, o pastor chama a amada para que juntos aproveitem </a:t>
            </a:r>
            <a:r>
              <a:rPr lang="pt-BR" altLang="pt-BR" b="1" u="sng" dirty="0">
                <a:solidFill>
                  <a:srgbClr val="C00000"/>
                </a:solidFill>
                <a:latin typeface="Calibri Light" panose="020F0302020204030204" pitchFamily="34" charset="0"/>
              </a:rPr>
              <a:t>a vida</a:t>
            </a:r>
            <a:r>
              <a:rPr lang="pt-BR" altLang="pt-BR" dirty="0">
                <a:latin typeface="Calibri Light" panose="020F0302020204030204" pitchFamily="34" charset="0"/>
              </a:rPr>
              <a:t>, </a:t>
            </a:r>
            <a:r>
              <a:rPr lang="pt-BR" altLang="pt-BR" b="1" dirty="0">
                <a:solidFill>
                  <a:srgbClr val="002060"/>
                </a:solidFill>
                <a:latin typeface="Calibri Light" panose="020F0302020204030204" pitchFamily="34" charset="0"/>
              </a:rPr>
              <a:t>o dia e os momentos.</a:t>
            </a:r>
            <a:endParaRPr lang="pt-BR" altLang="pt-BR" dirty="0">
              <a:latin typeface="Calibri Light" panose="020F0302020204030204" pitchFamily="34" charset="0"/>
            </a:endParaRPr>
          </a:p>
        </p:txBody>
      </p:sp>
      <p:sp>
        <p:nvSpPr>
          <p:cNvPr id="12292" name="CaixaDeTexto 5">
            <a:extLst>
              <a:ext uri="{FF2B5EF4-FFF2-40B4-BE49-F238E27FC236}">
                <a16:creationId xmlns:a16="http://schemas.microsoft.com/office/drawing/2014/main" id="{84791DF4-6AC8-459E-B60A-FF2CF815E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2248" y="5445224"/>
            <a:ext cx="516368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pt-BR" altLang="pt-BR" sz="1000" dirty="0">
                <a:latin typeface="Arial Narrow" panose="020B0606020202030204" pitchFamily="34" charset="0"/>
              </a:rPr>
              <a:t> </a:t>
            </a:r>
            <a:r>
              <a:rPr lang="pt-BR" sz="2000" b="1" dirty="0">
                <a:latin typeface="Arial Narrow" panose="020B0606020202030204" pitchFamily="34" charset="0"/>
              </a:rPr>
              <a:t>Henri Victor </a:t>
            </a:r>
            <a:r>
              <a:rPr lang="pt-BR" sz="2000" b="1" dirty="0" err="1">
                <a:latin typeface="Arial Narrow" panose="020B0606020202030204" pitchFamily="34" charset="0"/>
              </a:rPr>
              <a:t>Lesur</a:t>
            </a:r>
            <a:r>
              <a:rPr lang="pt-BR" sz="2000" b="1" dirty="0">
                <a:latin typeface="Arial Narrow" panose="020B0606020202030204" pitchFamily="34" charset="0"/>
              </a:rPr>
              <a:t> - </a:t>
            </a:r>
            <a:r>
              <a:rPr lang="pt-BR" sz="2000" b="1" i="1" dirty="0">
                <a:latin typeface="Arial Narrow" panose="020B0606020202030204" pitchFamily="34" charset="0"/>
              </a:rPr>
              <a:t>A festa no jardim, França, 1863 –1900</a:t>
            </a:r>
            <a:r>
              <a:rPr lang="pt-BR" sz="2000" b="1" dirty="0">
                <a:latin typeface="Arial Narrow" panose="020B0606020202030204" pitchFamily="34" charset="0"/>
              </a:rPr>
              <a:t> </a:t>
            </a:r>
            <a:endParaRPr lang="pt-BR" sz="2000" dirty="0">
              <a:latin typeface="Arial Narrow" panose="020B0606020202030204" pitchFamily="34" charset="0"/>
            </a:endParaRPr>
          </a:p>
          <a:p>
            <a:br>
              <a:rPr lang="pt-BR" sz="1000" dirty="0">
                <a:latin typeface="Arial Narrow" panose="020B0606020202030204" pitchFamily="34" charset="0"/>
              </a:rPr>
            </a:br>
            <a:endParaRPr lang="pt-BR" altLang="pt-BR" sz="1000" dirty="0">
              <a:latin typeface="Arial Narrow" panose="020B0606020202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68EB8B-93D6-447B-AC8A-A37668D78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248" y="1338851"/>
            <a:ext cx="5163684" cy="4042196"/>
          </a:xfrm>
          <a:prstGeom prst="rect">
            <a:avLst/>
          </a:prstGeom>
          <a:ln w="9525">
            <a:solidFill>
              <a:srgbClr val="00B050"/>
            </a:solidFill>
          </a:ln>
          <a:effectLst>
            <a:glow rad="228600">
              <a:srgbClr val="92D050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1">
            <a:extLst>
              <a:ext uri="{FF2B5EF4-FFF2-40B4-BE49-F238E27FC236}">
                <a16:creationId xmlns:a16="http://schemas.microsoft.com/office/drawing/2014/main" id="{BDE3BC65-98CA-4552-B440-390E58486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552" y="188640"/>
            <a:ext cx="8262007" cy="936104"/>
          </a:xfr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altLang="pt-BR" b="1" dirty="0">
                <a:solidFill>
                  <a:srgbClr val="102766"/>
                </a:solidFill>
              </a:rPr>
              <a:t> </a:t>
            </a:r>
            <a:r>
              <a:rPr lang="pt-BR" altLang="pt-BR" sz="3500" b="1" dirty="0"/>
              <a:t>NEOCLASSICISMO EM PORTUGAL</a:t>
            </a:r>
          </a:p>
        </p:txBody>
      </p:sp>
      <p:sp>
        <p:nvSpPr>
          <p:cNvPr id="14339" name="Espaço Reservado para Conteúdo 2">
            <a:extLst>
              <a:ext uri="{FF2B5EF4-FFF2-40B4-BE49-F238E27FC236}">
                <a16:creationId xmlns:a16="http://schemas.microsoft.com/office/drawing/2014/main" id="{107F3241-81BF-466C-8761-1C6417D23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1412777"/>
            <a:ext cx="11017224" cy="4525963"/>
          </a:xfr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altLang="pt-BR" sz="2600" dirty="0"/>
              <a:t>O século</a:t>
            </a:r>
            <a:r>
              <a:rPr lang="pt-BR" altLang="pt-BR" sz="2600" b="1" dirty="0"/>
              <a:t> XVIII </a:t>
            </a:r>
            <a:r>
              <a:rPr lang="pt-BR" altLang="pt-BR" sz="2600" dirty="0"/>
              <a:t>representou para Portugal o início de um processo de </a:t>
            </a:r>
            <a:r>
              <a:rPr lang="pt-BR" altLang="pt-BR" sz="2600" dirty="0">
                <a:solidFill>
                  <a:srgbClr val="C00000"/>
                </a:solidFill>
              </a:rPr>
              <a:t>modernização econômica</a:t>
            </a:r>
            <a:r>
              <a:rPr lang="pt-BR" altLang="pt-BR" sz="2600" dirty="0">
                <a:solidFill>
                  <a:srgbClr val="0070C0"/>
                </a:solidFill>
              </a:rPr>
              <a:t>, </a:t>
            </a:r>
            <a:r>
              <a:rPr lang="pt-BR" altLang="pt-BR" sz="2600" b="1" dirty="0">
                <a:solidFill>
                  <a:srgbClr val="0070C0"/>
                </a:solidFill>
              </a:rPr>
              <a:t>política, administrativa</a:t>
            </a:r>
            <a:r>
              <a:rPr lang="pt-BR" altLang="pt-BR" sz="2600" dirty="0">
                <a:solidFill>
                  <a:srgbClr val="0070C0"/>
                </a:solidFill>
              </a:rPr>
              <a:t>, </a:t>
            </a:r>
            <a:r>
              <a:rPr lang="pt-BR" altLang="pt-BR" sz="2600" b="1" dirty="0">
                <a:solidFill>
                  <a:srgbClr val="00B050"/>
                </a:solidFill>
              </a:rPr>
              <a:t>educacional </a:t>
            </a:r>
            <a:r>
              <a:rPr lang="pt-BR" altLang="pt-BR" sz="2600" dirty="0">
                <a:solidFill>
                  <a:srgbClr val="CC3300"/>
                </a:solidFill>
              </a:rPr>
              <a:t>e cultural. </a:t>
            </a:r>
          </a:p>
          <a:p>
            <a:pPr marL="0" indent="0" algn="just">
              <a:buNone/>
            </a:pPr>
            <a:endParaRPr lang="pt-BR" altLang="pt-BR" sz="2600" dirty="0"/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pt-BR" altLang="pt-BR" sz="2600" dirty="0"/>
              <a:t>Essa realidade incentivou </a:t>
            </a:r>
            <a:r>
              <a:rPr lang="pt-BR" altLang="pt-BR" sz="2600" b="1" dirty="0">
                <a:solidFill>
                  <a:prstClr val="black"/>
                </a:solidFill>
              </a:rPr>
              <a:t>academias literárias árcades</a:t>
            </a:r>
            <a:r>
              <a:rPr lang="pt-BR" altLang="pt-BR" sz="2600" dirty="0">
                <a:solidFill>
                  <a:prstClr val="black"/>
                </a:solidFill>
              </a:rPr>
              <a:t> e o </a:t>
            </a:r>
            <a:r>
              <a:rPr lang="pt-BR" altLang="pt-BR" sz="2600" dirty="0"/>
              <a:t>aumento e variedade da produção cultural;</a:t>
            </a:r>
          </a:p>
          <a:p>
            <a:pPr lvl="0" algn="just">
              <a:buFont typeface="Wingdings" panose="05000000000000000000" pitchFamily="2" charset="2"/>
              <a:buChar char="Ø"/>
            </a:pPr>
            <a:endParaRPr lang="pt-BR" altLang="pt-BR" sz="2600" b="1" dirty="0"/>
          </a:p>
          <a:p>
            <a:pPr lvl="0" algn="just">
              <a:buFont typeface="Wingdings" panose="05000000000000000000" pitchFamily="2" charset="2"/>
              <a:buChar char="Ø"/>
            </a:pPr>
            <a:r>
              <a:rPr lang="pt-BR" altLang="pt-BR" sz="2600" b="1" dirty="0"/>
              <a:t>P</a:t>
            </a:r>
            <a:r>
              <a:rPr lang="pt-BR" altLang="pt-BR" sz="2600" dirty="0">
                <a:solidFill>
                  <a:prstClr val="black"/>
                </a:solidFill>
              </a:rPr>
              <a:t>rincipal expressão literária desse período: </a:t>
            </a:r>
            <a:r>
              <a:rPr lang="pt-BR" altLang="pt-BR" sz="2600" b="1" dirty="0">
                <a:solidFill>
                  <a:srgbClr val="CC3300"/>
                </a:solidFill>
              </a:rPr>
              <a:t>Manuel Maria </a:t>
            </a:r>
            <a:r>
              <a:rPr lang="pt-BR" altLang="pt-BR" sz="2600" b="1" dirty="0" err="1">
                <a:solidFill>
                  <a:srgbClr val="CC3300"/>
                </a:solidFill>
              </a:rPr>
              <a:t>du</a:t>
            </a:r>
            <a:r>
              <a:rPr lang="pt-BR" altLang="pt-BR" sz="2600" b="1" dirty="0">
                <a:solidFill>
                  <a:srgbClr val="CC3300"/>
                </a:solidFill>
              </a:rPr>
              <a:t> Bocage</a:t>
            </a:r>
            <a:endParaRPr lang="pt-BR" altLang="pt-BR" sz="2600" dirty="0">
              <a:solidFill>
                <a:srgbClr val="CC3300"/>
              </a:solidFill>
            </a:endParaRPr>
          </a:p>
          <a:p>
            <a:pPr algn="just"/>
            <a:endParaRPr lang="pt-BR" altLang="pt-BR" sz="2400" dirty="0"/>
          </a:p>
          <a:p>
            <a:endParaRPr lang="pt-BR" altLang="pt-BR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ítulo 3">
            <a:extLst>
              <a:ext uri="{FF2B5EF4-FFF2-40B4-BE49-F238E27FC236}">
                <a16:creationId xmlns:a16="http://schemas.microsoft.com/office/drawing/2014/main" id="{14A19592-5055-42A3-B3B5-01BF05419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248" y="-411163"/>
            <a:ext cx="9002753" cy="1143000"/>
          </a:xfrm>
        </p:spPr>
        <p:txBody>
          <a:bodyPr/>
          <a:lstStyle/>
          <a:p>
            <a:pPr algn="l"/>
            <a:br>
              <a:rPr lang="pt-BR" altLang="pt-BR" b="1" dirty="0"/>
            </a:br>
            <a:r>
              <a:rPr lang="pt-BR" altLang="pt-BR" sz="3600" b="1" dirty="0">
                <a:solidFill>
                  <a:srgbClr val="C00000"/>
                </a:solidFill>
              </a:rPr>
              <a:t>BOCAGE -</a:t>
            </a:r>
            <a:r>
              <a:rPr lang="pt-BR" altLang="pt-BR" sz="3600" b="1" dirty="0">
                <a:solidFill>
                  <a:srgbClr val="FF6699"/>
                </a:solidFill>
              </a:rPr>
              <a:t> </a:t>
            </a:r>
            <a:r>
              <a:rPr lang="pt-BR" altLang="pt-BR" sz="3600" b="1" dirty="0">
                <a:solidFill>
                  <a:srgbClr val="0070C0"/>
                </a:solidFill>
              </a:rPr>
              <a:t>Manuel Maria Barbosa Du Bocage</a:t>
            </a:r>
          </a:p>
        </p:txBody>
      </p:sp>
      <p:sp>
        <p:nvSpPr>
          <p:cNvPr id="15363" name="Espaço Reservado para Conteúdo 4">
            <a:extLst>
              <a:ext uri="{FF2B5EF4-FFF2-40B4-BE49-F238E27FC236}">
                <a16:creationId xmlns:a16="http://schemas.microsoft.com/office/drawing/2014/main" id="{0489F9D1-2ACD-4BA2-80DF-2F0D83ACBE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004" y="980728"/>
            <a:ext cx="7502172" cy="5949950"/>
          </a:xfrm>
        </p:spPr>
        <p:txBody>
          <a:bodyPr/>
          <a:lstStyle/>
          <a:p>
            <a:pPr algn="just"/>
            <a:r>
              <a:rPr lang="pt-BR" altLang="pt-BR" sz="2200" dirty="0">
                <a:latin typeface="Arial Narrow" panose="020B0606020202030204" pitchFamily="34" charset="0"/>
              </a:rPr>
              <a:t>Vida marcada por conflitos e desilusões, sua trajetória literária começou em </a:t>
            </a:r>
            <a:r>
              <a:rPr lang="pt-BR" altLang="pt-BR" sz="2200" b="1" dirty="0">
                <a:latin typeface="Arial Narrow" panose="020B0606020202030204" pitchFamily="34" charset="0"/>
              </a:rPr>
              <a:t>1793</a:t>
            </a:r>
            <a:r>
              <a:rPr lang="pt-BR" altLang="pt-BR" sz="2200" dirty="0">
                <a:latin typeface="Arial Narrow" panose="020B0606020202030204" pitchFamily="34" charset="0"/>
              </a:rPr>
              <a:t>, com seu primeiro volume das “</a:t>
            </a:r>
            <a:r>
              <a:rPr lang="pt-BR" altLang="pt-BR" sz="2200" b="1" dirty="0">
                <a:latin typeface="Arial Narrow" panose="020B0606020202030204" pitchFamily="34" charset="0"/>
              </a:rPr>
              <a:t>Rimas</a:t>
            </a:r>
            <a:r>
              <a:rPr lang="pt-BR" altLang="pt-BR" sz="2200" dirty="0">
                <a:latin typeface="Arial Narrow" panose="020B0606020202030204" pitchFamily="34" charset="0"/>
              </a:rPr>
              <a:t>”. 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pt-BR" altLang="pt-BR" sz="2200" dirty="0">
              <a:latin typeface="Arial Narrow" panose="020B060602020203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altLang="pt-BR" sz="2200" b="1" i="1" u="sng" dirty="0">
                <a:latin typeface="Arial Narrow" panose="020B0606020202030204" pitchFamily="34" charset="0"/>
              </a:rPr>
              <a:t>Poesia lírica </a:t>
            </a:r>
            <a:r>
              <a:rPr lang="pt-BR" altLang="pt-BR" sz="2200" dirty="0">
                <a:latin typeface="Arial Narrow" panose="020B0606020202030204" pitchFamily="34" charset="0"/>
              </a:rPr>
              <a:t>= presa aos valores do Arcadismo (pastores, cenas naturais);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pt-BR" altLang="pt-BR" sz="2200" dirty="0">
              <a:latin typeface="Arial Narrow" panose="020B060602020203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altLang="pt-BR" sz="2200" b="1" i="1" u="sng" dirty="0">
                <a:solidFill>
                  <a:srgbClr val="FF0000"/>
                </a:solidFill>
                <a:latin typeface="Arial Narrow" panose="020B0606020202030204" pitchFamily="34" charset="0"/>
              </a:rPr>
              <a:t>Poesia satírica </a:t>
            </a:r>
            <a:r>
              <a:rPr lang="pt-BR" altLang="pt-BR" sz="2200" dirty="0">
                <a:latin typeface="Arial Narrow" panose="020B0606020202030204" pitchFamily="34" charset="0"/>
              </a:rPr>
              <a:t>= voltada principalmente contra o absolutismo político e religioso;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pt-BR" altLang="pt-BR" sz="2200" dirty="0">
              <a:latin typeface="Arial Narrow" panose="020B060602020203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altLang="pt-BR" sz="2200" b="1" i="1" u="sng" dirty="0">
                <a:solidFill>
                  <a:srgbClr val="0070C0"/>
                </a:solidFill>
                <a:latin typeface="Arial Narrow" panose="020B0606020202030204" pitchFamily="34" charset="0"/>
              </a:rPr>
              <a:t>Poesia </a:t>
            </a:r>
            <a:r>
              <a:rPr lang="pt-BR" altLang="pt-BR" sz="2200" b="1" i="1" u="sng" dirty="0" err="1">
                <a:solidFill>
                  <a:srgbClr val="0070C0"/>
                </a:solidFill>
                <a:latin typeface="Arial Narrow" panose="020B0606020202030204" pitchFamily="34" charset="0"/>
              </a:rPr>
              <a:t>ecomiástica</a:t>
            </a:r>
            <a:r>
              <a:rPr lang="pt-BR" altLang="pt-BR" sz="2200" b="1" i="1" u="sng" dirty="0">
                <a:solidFill>
                  <a:srgbClr val="0070C0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200" b="1" dirty="0">
                <a:solidFill>
                  <a:srgbClr val="0070C0"/>
                </a:solidFill>
                <a:latin typeface="Arial Narrow" panose="020B0606020202030204" pitchFamily="34" charset="0"/>
              </a:rPr>
              <a:t>– </a:t>
            </a:r>
            <a:r>
              <a:rPr lang="pt-BR" altLang="pt-BR" sz="2200" dirty="0">
                <a:latin typeface="Arial Narrow" panose="020B0606020202030204" pitchFamily="34" charset="0"/>
              </a:rPr>
              <a:t>destinada à bajulação;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pt-BR" altLang="pt-BR" sz="2200" dirty="0">
              <a:latin typeface="Arial Narrow" panose="020B060602020203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pt-BR" altLang="pt-BR" sz="2200" b="1" dirty="0">
                <a:solidFill>
                  <a:srgbClr val="C00000"/>
                </a:solidFill>
                <a:latin typeface="Arial Narrow" panose="020B0606020202030204" pitchFamily="34" charset="0"/>
              </a:rPr>
              <a:t>Poesia erótica</a:t>
            </a:r>
            <a:r>
              <a:rPr lang="pt-BR" altLang="pt-BR" sz="2200" dirty="0">
                <a:latin typeface="Arial Narrow" panose="020B0606020202030204" pitchFamily="34" charset="0"/>
              </a:rPr>
              <a:t> – muito censurada, marcada por uma linguagem direta, maliciosa, trazendo, muitas vezes, cenas de atos obscenos.</a:t>
            </a:r>
          </a:p>
          <a:p>
            <a:pPr algn="just">
              <a:buFont typeface="Arial" panose="020B0604020202020204" pitchFamily="34" charset="0"/>
              <a:buNone/>
            </a:pPr>
            <a:endParaRPr lang="pt-BR" altLang="pt-BR" sz="2000" dirty="0">
              <a:latin typeface="Arial Narrow" panose="020B0606020202030204" pitchFamily="34" charset="0"/>
            </a:endParaRPr>
          </a:p>
        </p:txBody>
      </p:sp>
      <p:sp>
        <p:nvSpPr>
          <p:cNvPr id="15365" name="CaixaDeTexto 5">
            <a:extLst>
              <a:ext uri="{FF2B5EF4-FFF2-40B4-BE49-F238E27FC236}">
                <a16:creationId xmlns:a16="http://schemas.microsoft.com/office/drawing/2014/main" id="{8917131F-A8AA-4956-9B8F-1A322A5E3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4192" y="6130464"/>
            <a:ext cx="41898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000" dirty="0"/>
              <a:t> </a:t>
            </a:r>
            <a:r>
              <a:rPr lang="en-US" altLang="pt-BR" dirty="0">
                <a:latin typeface="Arial Narrow" panose="020B0606020202030204" pitchFamily="34" charset="0"/>
              </a:rPr>
              <a:t>Autor </a:t>
            </a:r>
            <a:r>
              <a:rPr lang="en-US" altLang="pt-BR" dirty="0" err="1">
                <a:latin typeface="Arial Narrow" panose="020B0606020202030204" pitchFamily="34" charset="0"/>
              </a:rPr>
              <a:t>Desconhecido</a:t>
            </a:r>
            <a:r>
              <a:rPr lang="en-US" altLang="pt-BR" dirty="0">
                <a:latin typeface="Arial Narrow" panose="020B0606020202030204" pitchFamily="34" charset="0"/>
              </a:rPr>
              <a:t> / Pintura do </a:t>
            </a:r>
            <a:r>
              <a:rPr lang="en-US" altLang="pt-BR" dirty="0" err="1">
                <a:latin typeface="Arial Narrow" panose="020B0606020202030204" pitchFamily="34" charset="0"/>
              </a:rPr>
              <a:t>poeta</a:t>
            </a:r>
            <a:r>
              <a:rPr lang="en-US" altLang="pt-BR" dirty="0">
                <a:latin typeface="Arial Narrow" panose="020B0606020202030204" pitchFamily="34" charset="0"/>
              </a:rPr>
              <a:t> Bocage</a:t>
            </a:r>
            <a:endParaRPr lang="pt-BR" altLang="pt-BR" dirty="0">
              <a:latin typeface="Arial Narrow" panose="020B0606020202030204" pitchFamily="34" charset="0"/>
            </a:endParaRPr>
          </a:p>
        </p:txBody>
      </p:sp>
      <p:pic>
        <p:nvPicPr>
          <p:cNvPr id="15366" name="Picture 6" descr="C:\Documents and Settings\isabellarossiley\Meus documentos\Imagens concurso prof autor\bocage.jpg">
            <a:extLst>
              <a:ext uri="{FF2B5EF4-FFF2-40B4-BE49-F238E27FC236}">
                <a16:creationId xmlns:a16="http://schemas.microsoft.com/office/drawing/2014/main" id="{79E3C7E1-E54C-481F-900F-6E812068E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296" y="967530"/>
            <a:ext cx="4076700" cy="50546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9B93B17D-3FBF-BC4B-38F4-A04420316F75}"/>
              </a:ext>
            </a:extLst>
          </p:cNvPr>
          <p:cNvSpPr txBox="1"/>
          <p:nvPr/>
        </p:nvSpPr>
        <p:spPr>
          <a:xfrm>
            <a:off x="427252" y="951051"/>
            <a:ext cx="5832648" cy="563231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/>
            <a:r>
              <a:rPr lang="pt-BR" sz="2000" dirty="0">
                <a:solidFill>
                  <a:prstClr val="black"/>
                </a:solidFill>
                <a:latin typeface="AR CARTER"/>
              </a:rPr>
              <a:t>Olha, Marília, as flautas dos pastores</a:t>
            </a:r>
          </a:p>
          <a:p>
            <a:pPr lvl="0"/>
            <a:r>
              <a:rPr lang="pt-BR" sz="2000" dirty="0">
                <a:solidFill>
                  <a:prstClr val="black"/>
                </a:solidFill>
                <a:latin typeface="AR CARTER"/>
              </a:rPr>
              <a:t>Que bem que soam, como estão cadentes!</a:t>
            </a:r>
          </a:p>
          <a:p>
            <a:pPr lvl="0"/>
            <a:r>
              <a:rPr lang="pt-BR" sz="2000" dirty="0">
                <a:solidFill>
                  <a:prstClr val="black"/>
                </a:solidFill>
                <a:latin typeface="AR CARTER"/>
              </a:rPr>
              <a:t>Olha o Tejo a sorrir-se! Olha, não sentes</a:t>
            </a:r>
          </a:p>
          <a:p>
            <a:pPr lvl="0"/>
            <a:r>
              <a:rPr lang="pt-BR" sz="2000" dirty="0">
                <a:solidFill>
                  <a:prstClr val="black"/>
                </a:solidFill>
                <a:latin typeface="AR CARTER"/>
              </a:rPr>
              <a:t>Os Zéfiros brincar por entre as flores?</a:t>
            </a:r>
          </a:p>
          <a:p>
            <a:pPr lvl="0"/>
            <a:endParaRPr lang="pt-BR" sz="2000" dirty="0">
              <a:solidFill>
                <a:prstClr val="black"/>
              </a:solidFill>
              <a:latin typeface="AR CARTER"/>
            </a:endParaRPr>
          </a:p>
          <a:p>
            <a:pPr lvl="0"/>
            <a:r>
              <a:rPr lang="pt-BR" sz="2000" dirty="0">
                <a:solidFill>
                  <a:prstClr val="black"/>
                </a:solidFill>
                <a:latin typeface="AR CARTER"/>
              </a:rPr>
              <a:t>Vê como ali beijando-se os Amores</a:t>
            </a:r>
          </a:p>
          <a:p>
            <a:pPr lvl="0"/>
            <a:r>
              <a:rPr lang="pt-BR" sz="2000" dirty="0">
                <a:solidFill>
                  <a:prstClr val="black"/>
                </a:solidFill>
                <a:latin typeface="AR CARTER"/>
              </a:rPr>
              <a:t>Incitam nossos ósculos ardentes!</a:t>
            </a:r>
          </a:p>
          <a:p>
            <a:pPr lvl="0"/>
            <a:r>
              <a:rPr lang="pt-BR" sz="2000" dirty="0">
                <a:solidFill>
                  <a:prstClr val="black"/>
                </a:solidFill>
                <a:latin typeface="AR CARTER"/>
              </a:rPr>
              <a:t>Ei-las de planta em planta as inocentes,</a:t>
            </a:r>
          </a:p>
          <a:p>
            <a:pPr lvl="0"/>
            <a:r>
              <a:rPr lang="pt-BR" sz="2000" dirty="0">
                <a:solidFill>
                  <a:prstClr val="black"/>
                </a:solidFill>
                <a:latin typeface="AR CARTER"/>
              </a:rPr>
              <a:t>As vagas borboletas de mil cores.</a:t>
            </a:r>
          </a:p>
          <a:p>
            <a:pPr lvl="0"/>
            <a:endParaRPr lang="pt-BR" sz="2000" dirty="0">
              <a:solidFill>
                <a:prstClr val="black"/>
              </a:solidFill>
              <a:latin typeface="AR CARTER"/>
            </a:endParaRPr>
          </a:p>
          <a:p>
            <a:pPr lvl="0"/>
            <a:r>
              <a:rPr lang="pt-BR" sz="2000" dirty="0">
                <a:solidFill>
                  <a:prstClr val="black"/>
                </a:solidFill>
                <a:latin typeface="AR CARTER"/>
              </a:rPr>
              <a:t>Naquele arbusto o rouxinol suspira,</a:t>
            </a:r>
          </a:p>
          <a:p>
            <a:pPr lvl="0"/>
            <a:r>
              <a:rPr lang="pt-BR" sz="2000" dirty="0">
                <a:solidFill>
                  <a:prstClr val="black"/>
                </a:solidFill>
                <a:latin typeface="AR CARTER"/>
              </a:rPr>
              <a:t>Ora nas folhas a abelhinha para,</a:t>
            </a:r>
          </a:p>
          <a:p>
            <a:pPr lvl="0"/>
            <a:r>
              <a:rPr lang="pt-BR" sz="2000" dirty="0">
                <a:solidFill>
                  <a:prstClr val="black"/>
                </a:solidFill>
                <a:latin typeface="AR CARTER"/>
              </a:rPr>
              <a:t>Ora nos ares sussurrando gira.</a:t>
            </a:r>
          </a:p>
          <a:p>
            <a:pPr lvl="0"/>
            <a:endParaRPr lang="pt-BR" sz="2000" dirty="0">
              <a:solidFill>
                <a:prstClr val="black"/>
              </a:solidFill>
              <a:latin typeface="AR CARTER"/>
            </a:endParaRPr>
          </a:p>
          <a:p>
            <a:pPr lvl="0"/>
            <a:r>
              <a:rPr lang="pt-BR" sz="2000" dirty="0">
                <a:solidFill>
                  <a:prstClr val="black"/>
                </a:solidFill>
                <a:latin typeface="AR CARTER"/>
              </a:rPr>
              <a:t>Que alegre campo! Que manhã tão clara!</a:t>
            </a:r>
          </a:p>
          <a:p>
            <a:pPr lvl="0"/>
            <a:r>
              <a:rPr lang="pt-BR" sz="2000" dirty="0">
                <a:solidFill>
                  <a:prstClr val="black"/>
                </a:solidFill>
                <a:latin typeface="AR CARTER"/>
              </a:rPr>
              <a:t>Mas ah! Tudo o que vês, se eu não te vira,</a:t>
            </a:r>
          </a:p>
          <a:p>
            <a:pPr lvl="0"/>
            <a:r>
              <a:rPr lang="pt-BR" sz="2000" dirty="0">
                <a:solidFill>
                  <a:prstClr val="black"/>
                </a:solidFill>
                <a:latin typeface="AR CARTER"/>
              </a:rPr>
              <a:t>Mais tristeza que a noite me causara.</a:t>
            </a:r>
          </a:p>
          <a:p>
            <a:pPr lvl="0" algn="r"/>
            <a:r>
              <a:rPr lang="pt-BR" sz="2000" dirty="0">
                <a:solidFill>
                  <a:prstClr val="black"/>
                </a:solidFill>
                <a:latin typeface="AR CARTER"/>
              </a:rPr>
              <a:t>Bocage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3BB2C8B-8DEA-E011-9D51-EC50A4CC853C}"/>
              </a:ext>
            </a:extLst>
          </p:cNvPr>
          <p:cNvSpPr txBox="1"/>
          <p:nvPr/>
        </p:nvSpPr>
        <p:spPr>
          <a:xfrm>
            <a:off x="407368" y="274638"/>
            <a:ext cx="5832648" cy="43088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solidFill>
                  <a:srgbClr val="003399"/>
                </a:solidFill>
                <a:latin typeface="AR CENA"/>
              </a:rPr>
              <a:t>Olha, Marília, as flautas dos pastores</a:t>
            </a:r>
            <a:endParaRPr lang="pt-BR" sz="2400" dirty="0">
              <a:latin typeface="AR CENA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B061FBE-9CD7-303F-766E-F99ABC7E3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080" y="301114"/>
            <a:ext cx="5045512" cy="6373278"/>
          </a:xfrm>
          <a:prstGeom prst="rect">
            <a:avLst/>
          </a:prstGeom>
          <a:ln>
            <a:noFill/>
          </a:ln>
          <a:effectLst>
            <a:glow rad="457200">
              <a:srgbClr val="FF66CC"/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4152641886"/>
      </p:ext>
    </p:extLst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9B93B17D-3FBF-BC4B-38F4-A04420316F75}"/>
              </a:ext>
            </a:extLst>
          </p:cNvPr>
          <p:cNvSpPr txBox="1"/>
          <p:nvPr/>
        </p:nvSpPr>
        <p:spPr>
          <a:xfrm>
            <a:off x="119336" y="929035"/>
            <a:ext cx="6048672" cy="57554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 CARTER"/>
              </a:rPr>
              <a:t>Liberdade, onde estás? Quem te demora?</a:t>
            </a:r>
          </a:p>
          <a:p>
            <a:r>
              <a:rPr lang="pt-BR" sz="2200" dirty="0">
                <a:latin typeface="AR CARTER"/>
              </a:rPr>
              <a:t>Quem faz que o teu influxo em nós não caia?</a:t>
            </a:r>
          </a:p>
          <a:p>
            <a:r>
              <a:rPr lang="pt-BR" sz="2200" dirty="0">
                <a:latin typeface="AR CARTER"/>
              </a:rPr>
              <a:t>Porque (triste de mim!) porque não raia</a:t>
            </a:r>
          </a:p>
          <a:p>
            <a:r>
              <a:rPr lang="pt-BR" sz="2200" dirty="0">
                <a:latin typeface="AR CARTER"/>
              </a:rPr>
              <a:t>Já na esfera de Lísia a tua aurora?</a:t>
            </a:r>
          </a:p>
          <a:p>
            <a:endParaRPr lang="pt-BR" sz="2000" dirty="0">
              <a:latin typeface="AR CARTER"/>
            </a:endParaRPr>
          </a:p>
          <a:p>
            <a:r>
              <a:rPr lang="pt-BR" sz="2200" dirty="0">
                <a:latin typeface="AR CARTER"/>
              </a:rPr>
              <a:t>Da santa redenção é vinda a hora</a:t>
            </a:r>
          </a:p>
          <a:p>
            <a:r>
              <a:rPr lang="pt-BR" sz="2200" dirty="0">
                <a:latin typeface="AR CARTER"/>
              </a:rPr>
              <a:t>A esta parte do mundo que desmaia.</a:t>
            </a:r>
          </a:p>
          <a:p>
            <a:r>
              <a:rPr lang="pt-BR" sz="2200" dirty="0">
                <a:latin typeface="AR CARTER"/>
              </a:rPr>
              <a:t>Oh! Venha... Oh! Venha, e trêmulo descaia</a:t>
            </a:r>
          </a:p>
          <a:p>
            <a:r>
              <a:rPr lang="pt-BR" sz="2200" dirty="0">
                <a:latin typeface="AR CARTER"/>
              </a:rPr>
              <a:t>Despotismo feroz, que nos devora!</a:t>
            </a:r>
          </a:p>
          <a:p>
            <a:endParaRPr lang="pt-BR" sz="2000" dirty="0">
              <a:latin typeface="AR CARTER"/>
            </a:endParaRPr>
          </a:p>
          <a:p>
            <a:r>
              <a:rPr lang="pt-BR" sz="2200" dirty="0">
                <a:latin typeface="AR CARTER"/>
              </a:rPr>
              <a:t>Eia! Acode ao mortal, que, frio e mudo,</a:t>
            </a:r>
          </a:p>
          <a:p>
            <a:r>
              <a:rPr lang="pt-BR" sz="2200" dirty="0">
                <a:latin typeface="AR CARTER"/>
              </a:rPr>
              <a:t>Oculta o pátrio amor, torce a vontade,</a:t>
            </a:r>
          </a:p>
          <a:p>
            <a:r>
              <a:rPr lang="pt-BR" sz="2200" dirty="0">
                <a:latin typeface="AR CARTER"/>
              </a:rPr>
              <a:t>E em fingir, por temor, empenha estudo.</a:t>
            </a:r>
          </a:p>
          <a:p>
            <a:endParaRPr lang="pt-BR" sz="2000" dirty="0">
              <a:latin typeface="AR CARTER"/>
            </a:endParaRPr>
          </a:p>
          <a:p>
            <a:r>
              <a:rPr lang="pt-BR" sz="2200" dirty="0">
                <a:latin typeface="AR CARTER"/>
              </a:rPr>
              <a:t>Movam nossos grilhões tua piedade;</a:t>
            </a:r>
          </a:p>
          <a:p>
            <a:r>
              <a:rPr lang="pt-BR" sz="2200" dirty="0">
                <a:latin typeface="AR CARTER"/>
              </a:rPr>
              <a:t>Nosso </a:t>
            </a:r>
            <a:r>
              <a:rPr lang="pt-BR" sz="2200" dirty="0" err="1">
                <a:latin typeface="AR CARTER"/>
              </a:rPr>
              <a:t>númen</a:t>
            </a:r>
            <a:r>
              <a:rPr lang="pt-BR" sz="2200" dirty="0">
                <a:latin typeface="AR CARTER"/>
              </a:rPr>
              <a:t> tu és, e glória, e tudo,</a:t>
            </a:r>
          </a:p>
          <a:p>
            <a:r>
              <a:rPr lang="pt-BR" sz="2200" dirty="0">
                <a:latin typeface="AR CARTER"/>
              </a:rPr>
              <a:t>Mãe do gênio e prazer, </a:t>
            </a:r>
            <a:r>
              <a:rPr lang="pt-BR" sz="2200" dirty="0" err="1">
                <a:latin typeface="AR CARTER"/>
              </a:rPr>
              <a:t>óh</a:t>
            </a:r>
            <a:r>
              <a:rPr lang="pt-BR" sz="2200" dirty="0">
                <a:latin typeface="AR CARTER"/>
              </a:rPr>
              <a:t> Liberdade!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3BB2C8B-8DEA-E011-9D51-EC50A4CC853C}"/>
              </a:ext>
            </a:extLst>
          </p:cNvPr>
          <p:cNvSpPr txBox="1"/>
          <p:nvPr/>
        </p:nvSpPr>
        <p:spPr>
          <a:xfrm>
            <a:off x="119336" y="274638"/>
            <a:ext cx="6048672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solidFill>
                  <a:srgbClr val="C00000"/>
                </a:solidFill>
              </a:rPr>
              <a:t>Liberdade, onde estás? Quem te demora?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71B9430-0519-6DE3-0685-8FEC68E57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924155"/>
            <a:ext cx="5400600" cy="538777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971330889"/>
      </p:ext>
    </p:extLst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ítulo 1">
            <a:extLst>
              <a:ext uri="{FF2B5EF4-FFF2-40B4-BE49-F238E27FC236}">
                <a16:creationId xmlns:a16="http://schemas.microsoft.com/office/drawing/2014/main" id="{54F05CD6-B801-42B9-AFEE-58C3E83D2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107068"/>
            <a:ext cx="11377264" cy="1397459"/>
          </a:xfr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altLang="pt-BR" sz="4000" b="1" dirty="0">
                <a:solidFill>
                  <a:srgbClr val="102766"/>
                </a:solidFill>
              </a:rPr>
              <a:t>ARCADISMO OU NEOCLASSICISMO NO BRASIL</a:t>
            </a:r>
          </a:p>
        </p:txBody>
      </p:sp>
      <p:sp>
        <p:nvSpPr>
          <p:cNvPr id="17411" name="CaixaDeTexto 4">
            <a:extLst>
              <a:ext uri="{FF2B5EF4-FFF2-40B4-BE49-F238E27FC236}">
                <a16:creationId xmlns:a16="http://schemas.microsoft.com/office/drawing/2014/main" id="{2165DB2B-D145-4278-9FC8-0EE05A419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538" y="6011416"/>
            <a:ext cx="5856462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000" dirty="0"/>
              <a:t> </a:t>
            </a:r>
            <a:r>
              <a:rPr lang="en-US" altLang="pt-BR" sz="1000" dirty="0"/>
              <a:t> </a:t>
            </a:r>
            <a:r>
              <a:rPr lang="en-US" altLang="pt-BR" sz="2000" b="1" dirty="0">
                <a:solidFill>
                  <a:prstClr val="black"/>
                </a:solidFill>
                <a:latin typeface="Arial Narrow" panose="020B0606020202030204" pitchFamily="34" charset="0"/>
              </a:rPr>
              <a:t>Vila Rica</a:t>
            </a:r>
            <a:r>
              <a:rPr lang="en-US" alt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, </a:t>
            </a:r>
            <a:r>
              <a:rPr lang="en-US" altLang="pt-BR" sz="2000" dirty="0" err="1">
                <a:solidFill>
                  <a:prstClr val="black"/>
                </a:solidFill>
                <a:latin typeface="Arial Narrow" panose="020B0606020202030204" pitchFamily="34" charset="0"/>
              </a:rPr>
              <a:t>atual</a:t>
            </a:r>
            <a:r>
              <a:rPr lang="en-US" alt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altLang="pt-BR" sz="2000" b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Ouro</a:t>
            </a:r>
            <a:r>
              <a:rPr lang="en-US" altLang="pt-BR" sz="2000" b="1" dirty="0">
                <a:solidFill>
                  <a:prstClr val="black"/>
                </a:solidFill>
                <a:latin typeface="Arial Narrow" panose="020B0606020202030204" pitchFamily="34" charset="0"/>
              </a:rPr>
              <a:t> Preto </a:t>
            </a:r>
            <a:r>
              <a:rPr lang="en-US" alt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– Minas Gerais  </a:t>
            </a:r>
          </a:p>
        </p:txBody>
      </p:sp>
      <p:pic>
        <p:nvPicPr>
          <p:cNvPr id="17412" name="Picture 6" descr="C:\Documents and Settings\isabellarossiley\Meus documentos\Imagens concurso prof autor\Ouro preto.jpg">
            <a:extLst>
              <a:ext uri="{FF2B5EF4-FFF2-40B4-BE49-F238E27FC236}">
                <a16:creationId xmlns:a16="http://schemas.microsoft.com/office/drawing/2014/main" id="{3C922985-F9EA-4233-8BBB-B774ECBEE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53" y="1700809"/>
            <a:ext cx="5856462" cy="410445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7" descr="C:\Documents and Settings\isabellarossiley\Meus documentos\Imagens concurso prof autor\pintura neoclassica brasil.jpg">
            <a:extLst>
              <a:ext uri="{FF2B5EF4-FFF2-40B4-BE49-F238E27FC236}">
                <a16:creationId xmlns:a16="http://schemas.microsoft.com/office/drawing/2014/main" id="{41286CDE-D210-40B7-906D-5B41A8758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637" y="1700808"/>
            <a:ext cx="5304009" cy="3960439"/>
          </a:xfrm>
          <a:prstGeom prst="rect">
            <a:avLst/>
          </a:prstGeom>
          <a:noFill/>
          <a:ln w="190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363A01E-F600-4A07-9D1C-025612253BA0}"/>
              </a:ext>
            </a:extLst>
          </p:cNvPr>
          <p:cNvSpPr txBox="1"/>
          <p:nvPr/>
        </p:nvSpPr>
        <p:spPr>
          <a:xfrm>
            <a:off x="6504334" y="5857528"/>
            <a:ext cx="554461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/>
            <a:r>
              <a:rPr lang="pt-BR" alt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     Victor Meirelles / Batalha dos Guararapes / </a:t>
            </a:r>
          </a:p>
          <a:p>
            <a:pPr lvl="0"/>
            <a:r>
              <a:rPr lang="pt-BR" alt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     Museu Nacional de Belas Artes, Rio de Janeiro  </a:t>
            </a:r>
            <a:endParaRPr lang="pt-BR" sz="2000" dirty="0">
              <a:latin typeface="Arial Narrow" panose="020B0606020202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3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" descr="caramuru_mapa_da_epoca_do_brasil">
            <a:extLst>
              <a:ext uri="{FF2B5EF4-FFF2-40B4-BE49-F238E27FC236}">
                <a16:creationId xmlns:a16="http://schemas.microsoft.com/office/drawing/2014/main" id="{87B82D97-BFFB-488A-8C34-AF3CBF879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14" y="365281"/>
            <a:ext cx="4140210" cy="6016048"/>
          </a:xfrm>
          <a:prstGeom prst="rect">
            <a:avLst/>
          </a:prstGeom>
          <a:solidFill>
            <a:srgbClr val="FFFF00"/>
          </a:solidFill>
          <a:ln w="38100">
            <a:solidFill>
              <a:srgbClr val="CC3300"/>
            </a:solidFill>
            <a:miter lim="800000"/>
            <a:headEnd/>
            <a:tailEnd/>
          </a:ln>
          <a:effectLst>
            <a:glow rad="584200">
              <a:srgbClr val="C00000"/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2051" name="Rectangle 5">
            <a:extLst>
              <a:ext uri="{FF2B5EF4-FFF2-40B4-BE49-F238E27FC236}">
                <a16:creationId xmlns:a16="http://schemas.microsoft.com/office/drawing/2014/main" id="{687E6F84-D118-4141-84F2-968217BCA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77" y="116632"/>
            <a:ext cx="6192687" cy="648072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>
              <a:solidFill>
                <a:srgbClr val="000000"/>
              </a:solidFill>
              <a:cs typeface="+mn-cs"/>
            </a:endParaRPr>
          </a:p>
        </p:txBody>
      </p:sp>
      <p:sp>
        <p:nvSpPr>
          <p:cNvPr id="2052" name="Text Box 7">
            <a:extLst>
              <a:ext uri="{FF2B5EF4-FFF2-40B4-BE49-F238E27FC236}">
                <a16:creationId xmlns:a16="http://schemas.microsoft.com/office/drawing/2014/main" id="{A3064730-27E9-43B4-9810-0FC8297526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2176" y="2565401"/>
            <a:ext cx="23034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pt-BR" altLang="pt-BR">
              <a:solidFill>
                <a:srgbClr val="000000"/>
              </a:solidFill>
              <a:cs typeface="+mn-cs"/>
            </a:endParaRPr>
          </a:p>
        </p:txBody>
      </p:sp>
      <p:sp>
        <p:nvSpPr>
          <p:cNvPr id="2053" name="Text Box 10">
            <a:extLst>
              <a:ext uri="{FF2B5EF4-FFF2-40B4-BE49-F238E27FC236}">
                <a16:creationId xmlns:a16="http://schemas.microsoft.com/office/drawing/2014/main" id="{1E2B926E-DC30-4442-9C53-1455D28BA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496" y="548681"/>
            <a:ext cx="4248472" cy="5711864"/>
          </a:xfrm>
          <a:prstGeom prst="rect">
            <a:avLst/>
          </a:prstGeom>
          <a:solidFill>
            <a:srgbClr val="0066FF"/>
          </a:solidFill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pt-BR" altLang="pt-BR" sz="3200" dirty="0">
                <a:solidFill>
                  <a:srgbClr val="FFFFFF"/>
                </a:solidFill>
                <a:latin typeface="Frank Ruehl CLM" panose="02000603000000000000" pitchFamily="2" charset="-79"/>
                <a:cs typeface="Frank Ruehl CLM" panose="02000603000000000000" pitchFamily="2" charset="-79"/>
              </a:rPr>
              <a:t>Literatura            Colonial Brasileira</a:t>
            </a:r>
          </a:p>
          <a:p>
            <a:pPr algn="ctr" eaLnBrk="1" hangingPunct="1">
              <a:spcBef>
                <a:spcPct val="50000"/>
              </a:spcBef>
              <a:defRPr/>
            </a:pPr>
            <a:endParaRPr lang="pt-BR" altLang="pt-BR" sz="2800" dirty="0">
              <a:solidFill>
                <a:srgbClr val="FFFFFF"/>
              </a:solidFill>
              <a:latin typeface="Frank Ruehl CLM" panose="02000603000000000000" pitchFamily="2" charset="-79"/>
              <a:cs typeface="Frank Ruehl CLM" panose="02000603000000000000" pitchFamily="2" charset="-79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pt-BR" altLang="pt-BR" sz="2800" dirty="0">
              <a:solidFill>
                <a:srgbClr val="FFFFFF"/>
              </a:solidFill>
              <a:latin typeface="Garamond" panose="02020404030301010803" pitchFamily="18" charset="0"/>
              <a:cs typeface="+mn-cs"/>
            </a:endParaRPr>
          </a:p>
          <a:p>
            <a:pPr algn="ctr" eaLnBrk="1" hangingPunct="1">
              <a:spcBef>
                <a:spcPct val="50000"/>
              </a:spcBef>
              <a:defRPr/>
            </a:pPr>
            <a:r>
              <a:rPr lang="pt-BR" altLang="pt-BR" sz="4400" b="1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+mn-cs"/>
              </a:rPr>
              <a:t>Arcadismo </a:t>
            </a:r>
            <a:r>
              <a:rPr lang="pt-BR" altLang="pt-BR" sz="4000" b="1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+mn-cs"/>
              </a:rPr>
              <a:t> </a:t>
            </a:r>
            <a:r>
              <a:rPr lang="pt-BR" altLang="pt-BR" sz="2800" b="1" dirty="0">
                <a:solidFill>
                  <a:srgbClr val="FFFFFF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+mn-cs"/>
              </a:rPr>
              <a:t>        </a:t>
            </a:r>
            <a:r>
              <a:rPr lang="pt-BR" altLang="pt-BR" sz="2800" b="1" dirty="0">
                <a:highlight>
                  <a:srgbClr val="00FFFF"/>
                </a:highlight>
                <a:latin typeface="FangSong" panose="02010609060101010101" pitchFamily="49" charset="-122"/>
                <a:ea typeface="FangSong" panose="02010609060101010101" pitchFamily="49" charset="-122"/>
                <a:cs typeface="+mn-cs"/>
              </a:rPr>
              <a:t>(1768–1836)</a:t>
            </a:r>
          </a:p>
          <a:p>
            <a:pPr algn="ctr" eaLnBrk="1" hangingPunct="1">
              <a:spcBef>
                <a:spcPct val="50000"/>
              </a:spcBef>
              <a:defRPr/>
            </a:pPr>
            <a:endParaRPr lang="pt-BR" altLang="pt-BR" sz="2800" b="1" dirty="0">
              <a:solidFill>
                <a:srgbClr val="FFFFFF"/>
              </a:solidFill>
              <a:latin typeface="FangSong" panose="02010609060101010101" pitchFamily="49" charset="-122"/>
              <a:ea typeface="FangSong" panose="02010609060101010101" pitchFamily="49" charset="-122"/>
              <a:cs typeface="+mn-cs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pt-BR" altLang="pt-BR" sz="2800" dirty="0">
              <a:solidFill>
                <a:srgbClr val="FFFFFF"/>
              </a:solidFill>
              <a:latin typeface="Garamond" panose="02020404030301010803" pitchFamily="18" charset="0"/>
              <a:cs typeface="+mn-cs"/>
            </a:endParaRPr>
          </a:p>
          <a:p>
            <a:pPr algn="ctr" eaLnBrk="1" hangingPunct="1">
              <a:spcBef>
                <a:spcPct val="50000"/>
              </a:spcBef>
              <a:defRPr/>
            </a:pPr>
            <a:endParaRPr lang="pt-BR" altLang="pt-BR" sz="2400" dirty="0">
              <a:solidFill>
                <a:srgbClr val="FFFFFF"/>
              </a:solidFill>
              <a:latin typeface="Garamond" panose="02020404030301010803" pitchFamily="18" charset="0"/>
              <a:cs typeface="+mn-cs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 animBg="1"/>
      <p:bldP spid="205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7A2B78-17B2-4D30-B748-5A139FCCF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8" y="188640"/>
            <a:ext cx="9793088" cy="782960"/>
          </a:xfrm>
          <a:solidFill>
            <a:srgbClr val="CC99FF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>
              <a:defRPr/>
            </a:pPr>
            <a:br>
              <a:rPr lang="pt-BR" sz="2800" b="1" cap="all" dirty="0"/>
            </a:br>
            <a:br>
              <a:rPr lang="pt-BR" sz="200" b="1" cap="all" dirty="0"/>
            </a:br>
            <a:r>
              <a:rPr lang="pt-BR" sz="2800" b="1" cap="all" dirty="0"/>
              <a:t>Momento histórico do </a:t>
            </a:r>
            <a:r>
              <a:rPr lang="pt-BR" sz="2800" b="1" dirty="0"/>
              <a:t>NEOCLASSICISMO </a:t>
            </a:r>
            <a:r>
              <a:rPr lang="pt-BR" sz="2800" b="1" cap="all" dirty="0"/>
              <a:t>brasileiro</a:t>
            </a:r>
            <a:br>
              <a:rPr lang="pt-BR" sz="2800" b="1" cap="all" dirty="0">
                <a:highlight>
                  <a:srgbClr val="00FFFF"/>
                </a:highlight>
              </a:rPr>
            </a:br>
            <a:endParaRPr lang="pt-BR" sz="2800" b="1" cap="all" dirty="0">
              <a:highlight>
                <a:srgbClr val="00FFFF"/>
              </a:highlight>
            </a:endParaRPr>
          </a:p>
        </p:txBody>
      </p:sp>
      <p:sp>
        <p:nvSpPr>
          <p:cNvPr id="18435" name="Espaço Reservado para Conteúdo 2">
            <a:extLst>
              <a:ext uri="{FF2B5EF4-FFF2-40B4-BE49-F238E27FC236}">
                <a16:creationId xmlns:a16="http://schemas.microsoft.com/office/drawing/2014/main" id="{E6CEC27C-3F51-4803-BA88-9A6352251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44" y="1312420"/>
            <a:ext cx="5796644" cy="4233159"/>
          </a:xfrm>
        </p:spPr>
        <p:txBody>
          <a:bodyPr/>
          <a:lstStyle/>
          <a:p>
            <a:pPr marL="0" indent="0" algn="just">
              <a:buNone/>
            </a:pPr>
            <a:r>
              <a:rPr lang="pt-BR" altLang="pt-BR" sz="2600" dirty="0">
                <a:latin typeface="Arial Narrow" panose="020B0606020202030204" pitchFamily="34" charset="0"/>
              </a:rPr>
              <a:t>- Descoberto ouro, </a:t>
            </a:r>
            <a:r>
              <a:rPr lang="pt-BR" altLang="pt-BR" sz="2600" dirty="0">
                <a:highlight>
                  <a:srgbClr val="FFFF00"/>
                </a:highlight>
                <a:latin typeface="Arial Narrow" panose="020B0606020202030204" pitchFamily="34" charset="0"/>
              </a:rPr>
              <a:t>em Minas Gerais</a:t>
            </a:r>
            <a:r>
              <a:rPr lang="pt-BR" altLang="pt-BR" sz="2600" dirty="0">
                <a:latin typeface="Arial Narrow" panose="020B0606020202030204" pitchFamily="34" charset="0"/>
              </a:rPr>
              <a:t>, o centro econômico migra do </a:t>
            </a:r>
            <a:r>
              <a:rPr lang="pt-BR" altLang="pt-BR" sz="2600" b="1" dirty="0">
                <a:solidFill>
                  <a:srgbClr val="FF0000"/>
                </a:solidFill>
                <a:latin typeface="Arial Narrow" panose="020B0606020202030204" pitchFamily="34" charset="0"/>
              </a:rPr>
              <a:t>Nordeste</a:t>
            </a:r>
            <a:r>
              <a:rPr lang="pt-BR" altLang="pt-BR" sz="2600" dirty="0">
                <a:latin typeface="Arial Narrow" panose="020B0606020202030204" pitchFamily="34" charset="0"/>
              </a:rPr>
              <a:t> para o </a:t>
            </a:r>
            <a:r>
              <a:rPr lang="pt-BR" altLang="pt-BR" sz="2600" b="1" dirty="0">
                <a:solidFill>
                  <a:srgbClr val="102766"/>
                </a:solidFill>
                <a:latin typeface="Arial Narrow" panose="020B0606020202030204" pitchFamily="34" charset="0"/>
              </a:rPr>
              <a:t>Sudeste</a:t>
            </a:r>
            <a:r>
              <a:rPr lang="pt-BR" altLang="pt-BR" sz="2600" dirty="0">
                <a:latin typeface="Arial Narrow" panose="020B0606020202030204" pitchFamily="34" charset="0"/>
              </a:rPr>
              <a:t>. Vila Rica (atual Ouro Preto) se trona polo irradiador de ideias. </a:t>
            </a:r>
          </a:p>
          <a:p>
            <a:pPr marL="0" indent="0" algn="just">
              <a:buNone/>
            </a:pPr>
            <a:endParaRPr lang="pt-BR" altLang="pt-BR" sz="2600" dirty="0">
              <a:latin typeface="Arial Narrow" panose="020B0606020202030204" pitchFamily="34" charset="0"/>
            </a:endParaRPr>
          </a:p>
          <a:p>
            <a:pPr marL="0" indent="0" algn="just">
              <a:buNone/>
            </a:pPr>
            <a:r>
              <a:rPr lang="pt-BR" altLang="pt-BR" sz="2600" dirty="0">
                <a:latin typeface="Arial Narrow" panose="020B0606020202030204" pitchFamily="34" charset="0"/>
              </a:rPr>
              <a:t>- Funda-se a chamada “</a:t>
            </a:r>
            <a:r>
              <a:rPr lang="pt-BR" altLang="pt-BR" sz="2600" b="1" dirty="0">
                <a:solidFill>
                  <a:srgbClr val="CC3300"/>
                </a:solidFill>
                <a:latin typeface="Arial Narrow" panose="020B0606020202030204" pitchFamily="34" charset="0"/>
              </a:rPr>
              <a:t>Escola Mineira</a:t>
            </a:r>
            <a:r>
              <a:rPr lang="pt-BR" altLang="pt-BR" sz="2600" dirty="0">
                <a:latin typeface="Arial Narrow" panose="020B0606020202030204" pitchFamily="34" charset="0"/>
              </a:rPr>
              <a:t>” - poetas </a:t>
            </a:r>
            <a:r>
              <a:rPr lang="pt-BR" altLang="pt-BR" sz="2600" u="sng" dirty="0">
                <a:latin typeface="Arial Narrow" panose="020B0606020202030204" pitchFamily="34" charset="0"/>
              </a:rPr>
              <a:t>influenciados pelo Iluminismo</a:t>
            </a:r>
            <a:r>
              <a:rPr lang="pt-BR" altLang="pt-BR" sz="2600" dirty="0">
                <a:latin typeface="Arial Narrow" panose="020B0606020202030204" pitchFamily="34" charset="0"/>
              </a:rPr>
              <a:t>  e comprometidos com o pensar mais avançado do século XVIII.</a:t>
            </a:r>
          </a:p>
          <a:p>
            <a:pPr marL="0" indent="0">
              <a:buNone/>
            </a:pPr>
            <a:endParaRPr lang="pt-BR" altLang="pt-BR" sz="2800" dirty="0"/>
          </a:p>
          <a:p>
            <a:pPr marL="0" lvl="0" indent="0" algn="just">
              <a:buNone/>
            </a:pPr>
            <a:r>
              <a:rPr lang="pt-BR" altLang="pt-BR" sz="2800" b="1" dirty="0">
                <a:solidFill>
                  <a:srgbClr val="FF0000"/>
                </a:solidFill>
                <a:latin typeface="Arial Narrow" panose="020B0606020202030204" pitchFamily="34" charset="0"/>
              </a:rPr>
              <a:t>Inconfidência Mineira</a:t>
            </a:r>
            <a:r>
              <a:rPr lang="pt-BR" altLang="pt-BR" sz="2800" dirty="0">
                <a:solidFill>
                  <a:prstClr val="black"/>
                </a:solidFill>
                <a:latin typeface="Arial Narrow" panose="020B0606020202030204" pitchFamily="34" charset="0"/>
              </a:rPr>
              <a:t>: revolta contra os pesados tributos cobrados por Portugal. </a:t>
            </a:r>
          </a:p>
          <a:p>
            <a:pPr marL="0" indent="0">
              <a:buNone/>
            </a:pPr>
            <a:endParaRPr lang="pt-BR" altLang="pt-BR" sz="28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A83FAF-F750-0AF8-0678-D88672642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2" y="1556791"/>
            <a:ext cx="5580622" cy="4233159"/>
          </a:xfrm>
          <a:prstGeom prst="rect">
            <a:avLst/>
          </a:prstGeom>
          <a:ln w="38100">
            <a:solidFill>
              <a:srgbClr val="FFC000"/>
            </a:solidFill>
          </a:ln>
          <a:effectLst>
            <a:glow rad="457200">
              <a:srgbClr val="FFFF00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F1AAD31-B36A-6815-DE19-13791DF16515}"/>
              </a:ext>
            </a:extLst>
          </p:cNvPr>
          <p:cNvSpPr txBox="1"/>
          <p:nvPr/>
        </p:nvSpPr>
        <p:spPr>
          <a:xfrm>
            <a:off x="6456040" y="6021288"/>
            <a:ext cx="518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latin typeface="Arial Narrow" panose="020B0606020202030204" pitchFamily="34" charset="0"/>
              </a:rPr>
              <a:t>Ouro Preto – MG, antiga Vila Rica </a:t>
            </a:r>
          </a:p>
        </p:txBody>
      </p:sp>
    </p:spTree>
    <p:extLst>
      <p:ext uri="{BB962C8B-B14F-4D97-AF65-F5344CB8AC3E}">
        <p14:creationId xmlns:p14="http://schemas.microsoft.com/office/powerpoint/2010/main" val="932638137"/>
      </p:ext>
    </p:extLst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ítulo 1">
            <a:extLst>
              <a:ext uri="{FF2B5EF4-FFF2-40B4-BE49-F238E27FC236}">
                <a16:creationId xmlns:a16="http://schemas.microsoft.com/office/drawing/2014/main" id="{5DC3C4C7-76B7-45BF-830B-230A5509E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22544"/>
            <a:ext cx="8229600" cy="786176"/>
          </a:xfrm>
          <a:solidFill>
            <a:schemeClr val="accent5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br>
              <a:rPr lang="pt-BR" altLang="pt-BR" b="1" dirty="0"/>
            </a:br>
            <a:r>
              <a:rPr lang="pt-BR" altLang="pt-BR" sz="4000" b="1" dirty="0"/>
              <a:t>ORIGEM DO NOME</a:t>
            </a:r>
            <a:br>
              <a:rPr lang="pt-BR" altLang="pt-BR" b="1" dirty="0"/>
            </a:br>
            <a:endParaRPr lang="pt-BR" altLang="pt-BR" b="1" dirty="0"/>
          </a:p>
        </p:txBody>
      </p:sp>
      <p:sp>
        <p:nvSpPr>
          <p:cNvPr id="5123" name="Espaço Reservado para Conteúdo 2">
            <a:extLst>
              <a:ext uri="{FF2B5EF4-FFF2-40B4-BE49-F238E27FC236}">
                <a16:creationId xmlns:a16="http://schemas.microsoft.com/office/drawing/2014/main" id="{B8AC7C20-B093-4837-8363-B8A7EC996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75723"/>
            <a:ext cx="6240016" cy="5811868"/>
          </a:xfrm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altLang="pt-BR" sz="2400" b="1" u="sng" dirty="0">
                <a:solidFill>
                  <a:srgbClr val="002060"/>
                </a:solidFill>
                <a:latin typeface="Arial Narrow" panose="020B0606020202030204" pitchFamily="34" charset="0"/>
              </a:rPr>
              <a:t>Arcadismo</a:t>
            </a:r>
            <a:r>
              <a:rPr lang="pt-BR" altLang="pt-BR" sz="2400" dirty="0">
                <a:solidFill>
                  <a:srgbClr val="002060"/>
                </a:solidFill>
                <a:latin typeface="Arial Narrow" panose="020B0606020202030204" pitchFamily="34" charset="0"/>
              </a:rPr>
              <a:t> – </a:t>
            </a:r>
            <a:r>
              <a:rPr lang="pt-BR" altLang="pt-BR" sz="2400" dirty="0">
                <a:latin typeface="Arial Narrow" panose="020B0606020202030204" pitchFamily="34" charset="0"/>
              </a:rPr>
              <a:t>deriva da palavra </a:t>
            </a:r>
            <a:r>
              <a:rPr lang="pt-BR" altLang="pt-BR" sz="2400" b="1" dirty="0">
                <a:latin typeface="Arial Narrow" panose="020B0606020202030204" pitchFamily="34" charset="0"/>
              </a:rPr>
              <a:t>Arcádia</a:t>
            </a:r>
            <a:r>
              <a:rPr lang="pt-BR" altLang="pt-BR" sz="2400" dirty="0">
                <a:latin typeface="Arial Narrow" panose="020B0606020202030204" pitchFamily="34" charset="0"/>
              </a:rPr>
              <a:t> – região do </a:t>
            </a:r>
            <a:r>
              <a:rPr lang="pt-BR" altLang="pt-BR" sz="2400" u="sng" dirty="0">
                <a:latin typeface="Arial Narrow" panose="020B0606020202030204" pitchFamily="34" charset="0"/>
              </a:rPr>
              <a:t>Peloponeso</a:t>
            </a:r>
            <a:r>
              <a:rPr lang="pt-BR" altLang="pt-BR" sz="2400" dirty="0">
                <a:latin typeface="Arial Narrow" panose="020B0606020202030204" pitchFamily="34" charset="0"/>
              </a:rPr>
              <a:t>, </a:t>
            </a:r>
            <a:r>
              <a:rPr lang="pt-BR" altLang="pt-BR" sz="2400" u="sng" dirty="0">
                <a:latin typeface="Arial Narrow" panose="020B0606020202030204" pitchFamily="34" charset="0"/>
              </a:rPr>
              <a:t>Grécia</a:t>
            </a:r>
            <a:r>
              <a:rPr lang="pt-BR" altLang="pt-BR" sz="2400" dirty="0">
                <a:latin typeface="Arial Narrow" panose="020B0606020202030204" pitchFamily="34" charset="0"/>
              </a:rPr>
              <a:t>, considerada a morada dos deuses. Lá habitavam pastores que, além do pastoreio, dedicavam-se à </a:t>
            </a:r>
            <a:r>
              <a:rPr lang="pt-BR" altLang="pt-BR" sz="2400" u="sng" dirty="0">
                <a:latin typeface="Arial Narrow" panose="020B0606020202030204" pitchFamily="34" charset="0"/>
              </a:rPr>
              <a:t>poesia</a:t>
            </a:r>
            <a:r>
              <a:rPr lang="pt-BR" altLang="pt-BR" sz="2400" dirty="0">
                <a:latin typeface="Arial Narrow" panose="020B0606020202030204" pitchFamily="34" charset="0"/>
              </a:rPr>
              <a:t>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200" dirty="0">
              <a:latin typeface="Arial Narrow" panose="020B060602020203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200" dirty="0"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altLang="pt-BR" sz="2400" b="1" dirty="0">
                <a:solidFill>
                  <a:srgbClr val="FF0000"/>
                </a:solidFill>
                <a:latin typeface="Arial Narrow" panose="020B0606020202030204" pitchFamily="34" charset="0"/>
              </a:rPr>
              <a:t>Surgimento de Arcádias</a:t>
            </a:r>
            <a:r>
              <a:rPr lang="pt-BR" altLang="pt-BR" sz="2400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400" b="1" dirty="0">
                <a:solidFill>
                  <a:srgbClr val="FF0000"/>
                </a:solidFill>
                <a:latin typeface="Arial Narrow" panose="020B0606020202030204" pitchFamily="34" charset="0"/>
              </a:rPr>
              <a:t>portuguesas</a:t>
            </a:r>
            <a:r>
              <a:rPr lang="pt-BR" altLang="pt-BR" sz="2400" dirty="0">
                <a:latin typeface="Arial Narrow" panose="020B0606020202030204" pitchFamily="34" charset="0"/>
              </a:rPr>
              <a:t>: </a:t>
            </a:r>
            <a:r>
              <a:rPr lang="pt-BR" altLang="pt-BR" sz="2400" b="1" dirty="0">
                <a:solidFill>
                  <a:srgbClr val="002060"/>
                </a:solidFill>
                <a:latin typeface="Arial Narrow" panose="020B0606020202030204" pitchFamily="34" charset="0"/>
              </a:rPr>
              <a:t>grupos de poetas </a:t>
            </a:r>
            <a:r>
              <a:rPr lang="pt-BR" altLang="pt-BR" sz="2400" dirty="0">
                <a:latin typeface="Arial Narrow" panose="020B0606020202030204" pitchFamily="34" charset="0"/>
              </a:rPr>
              <a:t>desejosos por redescobrir o </a:t>
            </a:r>
            <a:r>
              <a:rPr lang="pt-BR" altLang="pt-BR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equilíbrio </a:t>
            </a:r>
            <a:r>
              <a:rPr lang="pt-BR" altLang="pt-BR" sz="2400" dirty="0">
                <a:latin typeface="Arial Narrow" panose="020B0606020202030204" pitchFamily="34" charset="0"/>
              </a:rPr>
              <a:t>e  a  </a:t>
            </a:r>
            <a:r>
              <a:rPr lang="pt-BR" altLang="pt-BR" sz="2400" b="1" dirty="0">
                <a:solidFill>
                  <a:srgbClr val="7030A0"/>
                </a:solidFill>
                <a:latin typeface="Arial Narrow" panose="020B0606020202030204" pitchFamily="34" charset="0"/>
              </a:rPr>
              <a:t>sabedoria  da  antiguidade  greco-latina ou</a:t>
            </a:r>
            <a:r>
              <a:rPr lang="pt-BR" altLang="pt-BR" sz="2400" dirty="0">
                <a:latin typeface="Arial Narrow" panose="020B0606020202030204" pitchFamily="34" charset="0"/>
              </a:rPr>
              <a:t> clássica. Daí,  o nome  </a:t>
            </a:r>
            <a:r>
              <a:rPr lang="pt-BR" altLang="pt-BR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NEO</a:t>
            </a:r>
            <a:r>
              <a:rPr lang="pt-BR" altLang="pt-BR" sz="2400" b="1" dirty="0">
                <a:latin typeface="Arial Narrow" panose="020B0606020202030204" pitchFamily="34" charset="0"/>
              </a:rPr>
              <a:t>CLASSICISMO.</a:t>
            </a:r>
            <a:endParaRPr lang="pt-BR" altLang="pt-BR" sz="2400" dirty="0">
              <a:latin typeface="Arial Narrow" panose="020B0606020202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4279402-C309-49CE-91C8-590752838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064" y="1268760"/>
            <a:ext cx="5256583" cy="4615536"/>
          </a:xfrm>
          <a:prstGeom prst="rect">
            <a:avLst/>
          </a:prstGeom>
          <a:ln>
            <a:solidFill>
              <a:srgbClr val="00B050"/>
            </a:solidFill>
          </a:ln>
          <a:effectLst>
            <a:glow rad="558800">
              <a:schemeClr val="accent2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989DD90C-D11A-4696-8209-587E696B2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340" y="188919"/>
            <a:ext cx="11773308" cy="6408433"/>
          </a:xfrm>
          <a:prstGeom prst="rect">
            <a:avLst/>
          </a:prstGeom>
          <a:solidFill>
            <a:srgbClr val="AFEF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5363" name="Text Box 3">
            <a:extLst>
              <a:ext uri="{FF2B5EF4-FFF2-40B4-BE49-F238E27FC236}">
                <a16:creationId xmlns:a16="http://schemas.microsoft.com/office/drawing/2014/main" id="{5A5482E6-4A71-4BC9-8691-B8FB20840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8678" y="1268760"/>
            <a:ext cx="5256213" cy="4934299"/>
          </a:xfrm>
          <a:prstGeom prst="rect">
            <a:avLst/>
          </a:prstGeom>
          <a:solidFill>
            <a:schemeClr val="accent3"/>
          </a:solidFill>
          <a:ln w="28575">
            <a:solidFill>
              <a:srgbClr val="7030A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pt-BR" altLang="pt-BR" sz="2500" b="1" dirty="0">
                <a:solidFill>
                  <a:srgbClr val="000000"/>
                </a:solidFill>
              </a:rPr>
              <a:t>PALAVRAS-CHAVE:</a:t>
            </a:r>
          </a:p>
          <a:p>
            <a:pPr eaLnBrk="1" hangingPunct="1">
              <a:defRPr/>
            </a:pPr>
            <a:endParaRPr lang="pt-BR" altLang="pt-BR" b="1" dirty="0">
              <a:solidFill>
                <a:srgbClr val="000000"/>
              </a:solidFill>
            </a:endParaRPr>
          </a:p>
          <a:p>
            <a:pPr eaLnBrk="1" hangingPunct="1">
              <a:lnSpc>
                <a:spcPct val="150000"/>
              </a:lnSpc>
              <a:buFontTx/>
              <a:buChar char="-"/>
              <a:defRPr/>
            </a:pPr>
            <a:r>
              <a:rPr lang="pt-BR" alt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Marquês de Pombal: déspota português.</a:t>
            </a:r>
          </a:p>
          <a:p>
            <a:pPr eaLnBrk="1" hangingPunct="1">
              <a:lnSpc>
                <a:spcPct val="150000"/>
              </a:lnSpc>
              <a:buFontTx/>
              <a:buChar char="-"/>
              <a:defRPr/>
            </a:pPr>
            <a:r>
              <a:rPr lang="pt-BR" alt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Corrida do Ouro: Minas Gerais.</a:t>
            </a:r>
          </a:p>
          <a:p>
            <a:pPr eaLnBrk="1" hangingPunct="1">
              <a:lnSpc>
                <a:spcPct val="150000"/>
              </a:lnSpc>
              <a:buFontTx/>
              <a:buChar char="-"/>
              <a:defRPr/>
            </a:pPr>
            <a:r>
              <a:rPr lang="pt-BR" alt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Tropeiros paulistas.</a:t>
            </a:r>
          </a:p>
          <a:p>
            <a:pPr eaLnBrk="1" hangingPunct="1">
              <a:lnSpc>
                <a:spcPct val="150000"/>
              </a:lnSpc>
              <a:buFontTx/>
              <a:buChar char="-"/>
              <a:defRPr/>
            </a:pPr>
            <a:r>
              <a:rPr lang="pt-BR" alt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Vida urbana em Minas Gerais.</a:t>
            </a:r>
          </a:p>
          <a:p>
            <a:pPr eaLnBrk="1" hangingPunct="1">
              <a:lnSpc>
                <a:spcPct val="150000"/>
              </a:lnSpc>
              <a:buFontTx/>
              <a:buChar char="-"/>
              <a:defRPr/>
            </a:pPr>
            <a:r>
              <a:rPr lang="pt-BR" alt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Integração de Nordeste, Sul e Sudeste.</a:t>
            </a:r>
          </a:p>
          <a:p>
            <a:pPr eaLnBrk="1" hangingPunct="1">
              <a:lnSpc>
                <a:spcPct val="150000"/>
              </a:lnSpc>
              <a:buFontTx/>
              <a:buChar char="-"/>
              <a:defRPr/>
            </a:pPr>
            <a:r>
              <a:rPr lang="pt-BR" alt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Literatura com função social</a:t>
            </a:r>
            <a:r>
              <a:rPr lang="pt-BR" altLang="pt-BR" sz="2300" b="1" dirty="0">
                <a:solidFill>
                  <a:srgbClr val="FF0000"/>
                </a:solidFill>
                <a:latin typeface="Arial Narrow" panose="020B0606020202030204" pitchFamily="34" charset="0"/>
              </a:rPr>
              <a:t>: saraus.</a:t>
            </a:r>
          </a:p>
          <a:p>
            <a:pPr eaLnBrk="1" hangingPunct="1">
              <a:lnSpc>
                <a:spcPct val="150000"/>
              </a:lnSpc>
              <a:buFontTx/>
              <a:buChar char="-"/>
              <a:defRPr/>
            </a:pPr>
            <a:r>
              <a:rPr lang="pt-BR" alt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Expulsão dos Jesuítas.</a:t>
            </a:r>
          </a:p>
          <a:p>
            <a:pPr eaLnBrk="1" hangingPunct="1">
              <a:lnSpc>
                <a:spcPct val="150000"/>
              </a:lnSpc>
              <a:buFontTx/>
              <a:buChar char="-"/>
              <a:defRPr/>
            </a:pPr>
            <a:r>
              <a:rPr lang="pt-BR" alt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Inconfidência Mineira.</a:t>
            </a:r>
            <a:endParaRPr lang="pt-BR" altLang="pt-BR" sz="2300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15364" name="Rectangle 5">
            <a:extLst>
              <a:ext uri="{FF2B5EF4-FFF2-40B4-BE49-F238E27FC236}">
                <a16:creationId xmlns:a16="http://schemas.microsoft.com/office/drawing/2014/main" id="{B7C59D83-0C61-48EA-AAFC-6066C1AB7C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6384" y="320095"/>
            <a:ext cx="7057330" cy="719138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5365" name="Text Box 6">
            <a:extLst>
              <a:ext uri="{FF2B5EF4-FFF2-40B4-BE49-F238E27FC236}">
                <a16:creationId xmlns:a16="http://schemas.microsoft.com/office/drawing/2014/main" id="{5711DE8E-84B4-4AFB-8529-C08767A4E4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6384" y="260648"/>
            <a:ext cx="7200799" cy="754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4300" b="1" dirty="0">
                <a:solidFill>
                  <a:srgbClr val="FFFFFF"/>
                </a:solidFill>
                <a:highlight>
                  <a:srgbClr val="0000FF"/>
                </a:highlight>
                <a:latin typeface="Footlight MT Light" panose="0204060206030A020304" pitchFamily="18" charset="0"/>
              </a:rPr>
              <a:t>Arcadismo no Brasil</a:t>
            </a:r>
            <a:r>
              <a:rPr lang="pt-BR" altLang="pt-BR" sz="4300" b="1" dirty="0">
                <a:solidFill>
                  <a:srgbClr val="FFFFFF"/>
                </a:solidFill>
                <a:latin typeface="Footlight MT Light" panose="0204060206030A020304" pitchFamily="18" charset="0"/>
              </a:rPr>
              <a:t>: </a:t>
            </a:r>
            <a:r>
              <a:rPr lang="pt-BR" altLang="pt-BR" sz="4300" b="1" dirty="0">
                <a:solidFill>
                  <a:srgbClr val="FFFFFF"/>
                </a:solidFill>
                <a:highlight>
                  <a:srgbClr val="0000FF"/>
                </a:highlight>
                <a:latin typeface="Footlight MT Light" panose="0204060206030A020304" pitchFamily="18" charset="0"/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40928688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660066"/>
            </a:gs>
            <a:gs pos="50000">
              <a:schemeClr val="bg1"/>
            </a:gs>
            <a:gs pos="100000">
              <a:srgbClr val="66006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355798" y="1196752"/>
            <a:ext cx="11336388" cy="53091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marL="457200" indent="-457200" algn="just">
              <a:spcBef>
                <a:spcPct val="50000"/>
              </a:spcBef>
              <a:buFont typeface="Wingdings" panose="05000000000000000000" pitchFamily="2" charset="2"/>
              <a:buChar char="v"/>
              <a:defRPr/>
            </a:pPr>
            <a:r>
              <a:rPr lang="pt-BR" sz="2700" dirty="0">
                <a:solidFill>
                  <a:srgbClr val="003300"/>
                </a:solidFill>
                <a:latin typeface="Arial Narrow" panose="020B0606020202030204" pitchFamily="34" charset="0"/>
              </a:rPr>
              <a:t>Início marcado pela publicação das </a:t>
            </a:r>
            <a:r>
              <a:rPr lang="pt-BR" sz="2700" b="1" dirty="0">
                <a:solidFill>
                  <a:srgbClr val="003399"/>
                </a:solidFill>
                <a:latin typeface="Arial Narrow" panose="020B0606020202030204" pitchFamily="34" charset="0"/>
              </a:rPr>
              <a:t>Obras Poéticas</a:t>
            </a:r>
            <a:r>
              <a:rPr lang="pt-BR" sz="2700" dirty="0">
                <a:solidFill>
                  <a:srgbClr val="003300"/>
                </a:solidFill>
                <a:latin typeface="Arial Narrow" panose="020B0606020202030204" pitchFamily="34" charset="0"/>
              </a:rPr>
              <a:t>, de </a:t>
            </a:r>
            <a:r>
              <a:rPr lang="pt-BR" sz="2700" dirty="0">
                <a:solidFill>
                  <a:srgbClr val="FF0000"/>
                </a:solidFill>
                <a:latin typeface="Arial Narrow" panose="020B0606020202030204" pitchFamily="34" charset="0"/>
              </a:rPr>
              <a:t>Cláudio Manuel da Costa, </a:t>
            </a:r>
            <a:r>
              <a:rPr lang="pt-BR" altLang="pt-BR" sz="2800" dirty="0">
                <a:solidFill>
                  <a:prstClr val="black"/>
                </a:solidFill>
                <a:latin typeface="Calibri"/>
              </a:rPr>
              <a:t>1678,</a:t>
            </a:r>
            <a:r>
              <a:rPr lang="pt-BR" sz="2700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pt-BR" sz="2700" dirty="0">
                <a:solidFill>
                  <a:srgbClr val="003300"/>
                </a:solidFill>
                <a:latin typeface="Arial Narrow" panose="020B0606020202030204" pitchFamily="34" charset="0"/>
              </a:rPr>
              <a:t>e o fim desta estética literária se deu com o início do </a:t>
            </a:r>
            <a:r>
              <a:rPr lang="pt-BR" sz="2700" b="1" dirty="0">
                <a:solidFill>
                  <a:srgbClr val="CC3300"/>
                </a:solidFill>
                <a:latin typeface="Arial Narrow" panose="020B0606020202030204" pitchFamily="34" charset="0"/>
              </a:rPr>
              <a:t>Romantismo</a:t>
            </a:r>
            <a:r>
              <a:rPr lang="pt-BR" sz="2700" dirty="0">
                <a:solidFill>
                  <a:srgbClr val="003300"/>
                </a:solidFill>
                <a:latin typeface="Arial Narrow" panose="020B0606020202030204" pitchFamily="34" charset="0"/>
              </a:rPr>
              <a:t>, 1836.</a:t>
            </a:r>
          </a:p>
          <a:p>
            <a:pPr marL="342900" indent="-342900" algn="just">
              <a:spcBef>
                <a:spcPct val="50000"/>
              </a:spcBef>
              <a:buFont typeface="Wingdings" panose="05000000000000000000" pitchFamily="2" charset="2"/>
              <a:buChar char="v"/>
              <a:defRPr/>
            </a:pPr>
            <a:r>
              <a:rPr lang="pt-BR" sz="2400" b="1" u="sng" dirty="0">
                <a:solidFill>
                  <a:srgbClr val="7030A0"/>
                </a:solidFill>
                <a:latin typeface="Arial Narrow" panose="020B0606020202030204" pitchFamily="34" charset="0"/>
              </a:rPr>
              <a:t>Momento Histórico</a:t>
            </a:r>
          </a:p>
          <a:p>
            <a:pPr marL="342900" indent="-342900" algn="just">
              <a:spcBef>
                <a:spcPct val="50000"/>
              </a:spcBef>
              <a:buFont typeface="Wingdings" panose="05000000000000000000" pitchFamily="2" charset="2"/>
              <a:buChar char="v"/>
              <a:defRPr/>
            </a:pPr>
            <a:r>
              <a:rPr lang="pt-BR" sz="2300" b="1" dirty="0">
                <a:solidFill>
                  <a:srgbClr val="660066"/>
                </a:solidFill>
                <a:latin typeface="Arial Narrow" panose="020B0606020202030204" pitchFamily="34" charset="0"/>
                <a:sym typeface="Wingdings 3" pitchFamily="18" charset="2"/>
              </a:rPr>
              <a:t> </a:t>
            </a:r>
            <a:r>
              <a:rPr lang="pt-BR" sz="2300" b="1" dirty="0">
                <a:solidFill>
                  <a:srgbClr val="660066"/>
                </a:solidFill>
                <a:latin typeface="Arial Narrow" panose="020B0606020202030204" pitchFamily="34" charset="0"/>
              </a:rPr>
              <a:t>Entre </a:t>
            </a:r>
            <a:r>
              <a:rPr lang="pt-BR" sz="2300" b="1" dirty="0">
                <a:solidFill>
                  <a:srgbClr val="FF0000"/>
                </a:solidFill>
                <a:latin typeface="Arial Narrow" panose="020B0606020202030204" pitchFamily="34" charset="0"/>
              </a:rPr>
              <a:t>1740 e 1760</a:t>
            </a:r>
            <a:r>
              <a:rPr lang="pt-BR" sz="2300" b="1" dirty="0">
                <a:solidFill>
                  <a:srgbClr val="660066"/>
                </a:solidFill>
                <a:latin typeface="Arial Narrow" panose="020B0606020202030204" pitchFamily="34" charset="0"/>
              </a:rPr>
              <a:t>, Minas Gerais: </a:t>
            </a:r>
            <a:r>
              <a:rPr lang="pt-BR" sz="2300" b="1" dirty="0">
                <a:latin typeface="Arial Narrow" panose="020B0606020202030204" pitchFamily="34" charset="0"/>
              </a:rPr>
              <a:t>apogeu da produção aurífera.</a:t>
            </a:r>
          </a:p>
          <a:p>
            <a:pPr marL="342900" indent="-342900" algn="just">
              <a:spcBef>
                <a:spcPct val="50000"/>
              </a:spcBef>
              <a:buFont typeface="Wingdings" panose="05000000000000000000" pitchFamily="2" charset="2"/>
              <a:buChar char="v"/>
              <a:defRPr/>
            </a:pPr>
            <a:r>
              <a:rPr lang="pt-BR" sz="2300" b="1" dirty="0">
                <a:solidFill>
                  <a:srgbClr val="660066"/>
                </a:solidFill>
                <a:latin typeface="Arial Narrow" panose="020B0606020202030204" pitchFamily="34" charset="0"/>
                <a:sym typeface="Wingdings 3" pitchFamily="18" charset="2"/>
              </a:rPr>
              <a:t></a:t>
            </a:r>
            <a:r>
              <a:rPr 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  </a:t>
            </a:r>
            <a:r>
              <a:rPr lang="pt-BR" sz="2300" b="1" dirty="0">
                <a:solidFill>
                  <a:srgbClr val="002060"/>
                </a:solidFill>
                <a:latin typeface="Arial Narrow" panose="020B0606020202030204" pitchFamily="34" charset="0"/>
              </a:rPr>
              <a:t>Todo o Sudeste passou a ser o centro das atenções.</a:t>
            </a:r>
          </a:p>
          <a:p>
            <a:pPr algn="just">
              <a:spcBef>
                <a:spcPct val="50000"/>
              </a:spcBef>
              <a:defRPr/>
            </a:pPr>
            <a:endParaRPr lang="pt-BR" sz="12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342900" indent="-342900" algn="just">
              <a:spcBef>
                <a:spcPct val="50000"/>
              </a:spcBef>
              <a:buFont typeface="Wingdings" panose="05000000000000000000" pitchFamily="2" charset="2"/>
              <a:buChar char="v"/>
              <a:defRPr/>
            </a:pPr>
            <a:r>
              <a:rPr lang="pt-BR" sz="2300" b="1" dirty="0">
                <a:solidFill>
                  <a:srgbClr val="660066"/>
                </a:solidFill>
                <a:latin typeface="Arial Narrow" panose="020B0606020202030204" pitchFamily="34" charset="0"/>
                <a:sym typeface="Wingdings 3" pitchFamily="18" charset="2"/>
              </a:rPr>
              <a:t></a:t>
            </a:r>
            <a:r>
              <a:rPr 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  </a:t>
            </a:r>
            <a:r>
              <a:rPr lang="pt-BR" sz="2300" b="1" dirty="0">
                <a:solidFill>
                  <a:srgbClr val="FF0000"/>
                </a:solidFill>
                <a:latin typeface="Arial Narrow" panose="020B0606020202030204" pitchFamily="34" charset="0"/>
              </a:rPr>
              <a:t>Vila Rica </a:t>
            </a:r>
            <a:r>
              <a:rPr lang="pt-BR" sz="2300" b="1" dirty="0">
                <a:solidFill>
                  <a:srgbClr val="000099"/>
                </a:solidFill>
                <a:latin typeface="Arial Narrow" panose="020B0606020202030204" pitchFamily="34" charset="0"/>
              </a:rPr>
              <a:t>(atual Ouro Preto) </a:t>
            </a:r>
            <a:r>
              <a:rPr lang="pt-BR" sz="2300" b="1" dirty="0">
                <a:solidFill>
                  <a:srgbClr val="FF0000"/>
                </a:solidFill>
                <a:latin typeface="Arial Narrow" panose="020B0606020202030204" pitchFamily="34" charset="0"/>
              </a:rPr>
              <a:t>e Rio de Janeiro </a:t>
            </a:r>
            <a:r>
              <a:rPr lang="pt-BR" sz="2300" b="1" dirty="0">
                <a:solidFill>
                  <a:srgbClr val="000099"/>
                </a:solidFill>
                <a:latin typeface="Arial Narrow" panose="020B0606020202030204" pitchFamily="34" charset="0"/>
              </a:rPr>
              <a:t>substituíram Salvador como polos de produção e irradiação de ideias.</a:t>
            </a:r>
          </a:p>
          <a:p>
            <a:pPr marL="342900" indent="-342900" algn="just">
              <a:spcBef>
                <a:spcPct val="50000"/>
              </a:spcBef>
              <a:buFont typeface="Wingdings" panose="05000000000000000000" pitchFamily="2" charset="2"/>
              <a:buChar char="v"/>
              <a:defRPr/>
            </a:pPr>
            <a:r>
              <a:rPr lang="pt-BR" sz="2300" b="1" dirty="0">
                <a:solidFill>
                  <a:srgbClr val="660066"/>
                </a:solidFill>
                <a:latin typeface="Arial Narrow" panose="020B0606020202030204" pitchFamily="34" charset="0"/>
                <a:sym typeface="Wingdings 3" pitchFamily="18" charset="2"/>
              </a:rPr>
              <a:t> A p</a:t>
            </a:r>
            <a:r>
              <a:rPr lang="pt-BR" sz="2300" b="1" dirty="0" err="1">
                <a:solidFill>
                  <a:srgbClr val="000000"/>
                </a:solidFill>
                <a:latin typeface="Arial Narrow" panose="020B0606020202030204" pitchFamily="34" charset="0"/>
                <a:sym typeface="Wingdings 3" pitchFamily="18" charset="2"/>
              </a:rPr>
              <a:t>equena</a:t>
            </a:r>
            <a:r>
              <a:rPr lang="pt-BR" sz="2300" b="1" dirty="0">
                <a:solidFill>
                  <a:srgbClr val="000000"/>
                </a:solidFill>
                <a:latin typeface="Arial Narrow" panose="020B0606020202030204" pitchFamily="34" charset="0"/>
                <a:sym typeface="Wingdings 3" pitchFamily="18" charset="2"/>
              </a:rPr>
              <a:t> burguesia letrada fazia ecoar na colônia as ideias do Iluminismo.</a:t>
            </a:r>
          </a:p>
          <a:p>
            <a:pPr marL="342900" indent="-342900" algn="just">
              <a:spcBef>
                <a:spcPct val="50000"/>
              </a:spcBef>
              <a:buFont typeface="Wingdings" panose="05000000000000000000" pitchFamily="2" charset="2"/>
              <a:buChar char="v"/>
              <a:defRPr/>
            </a:pPr>
            <a:r>
              <a:rPr lang="pt-BR" sz="2300" b="1" dirty="0">
                <a:solidFill>
                  <a:srgbClr val="660066"/>
                </a:solidFill>
                <a:latin typeface="Arial Narrow" panose="020B0606020202030204" pitchFamily="34" charset="0"/>
                <a:sym typeface="Wingdings 3" pitchFamily="18" charset="2"/>
              </a:rPr>
              <a:t> </a:t>
            </a:r>
            <a:r>
              <a:rPr lang="pt-BR" sz="2300" b="1" dirty="0">
                <a:solidFill>
                  <a:srgbClr val="000099"/>
                </a:solidFill>
                <a:latin typeface="Arial Narrow" panose="020B0606020202030204" pitchFamily="34" charset="0"/>
                <a:sym typeface="Wingdings 3" pitchFamily="18" charset="2"/>
              </a:rPr>
              <a:t>Em 1760, a </a:t>
            </a:r>
            <a:r>
              <a:rPr lang="pt-BR" sz="2300" b="1" dirty="0">
                <a:solidFill>
                  <a:srgbClr val="FF0000"/>
                </a:solidFill>
                <a:latin typeface="Arial Narrow" panose="020B0606020202030204" pitchFamily="34" charset="0"/>
                <a:sym typeface="Wingdings 3" pitchFamily="18" charset="2"/>
              </a:rPr>
              <a:t>extração do ouro entrou em declínio</a:t>
            </a:r>
          </a:p>
          <a:p>
            <a:pPr marL="342900" indent="-342900" algn="just">
              <a:spcBef>
                <a:spcPct val="50000"/>
              </a:spcBef>
              <a:buFont typeface="Wingdings" panose="05000000000000000000" pitchFamily="2" charset="2"/>
              <a:buChar char="v"/>
              <a:defRPr/>
            </a:pPr>
            <a:r>
              <a:rPr lang="pt-BR" sz="2300" b="1" dirty="0">
                <a:solidFill>
                  <a:srgbClr val="660066"/>
                </a:solidFill>
                <a:latin typeface="Arial Narrow" panose="020B0606020202030204" pitchFamily="34" charset="0"/>
                <a:sym typeface="Wingdings 3" pitchFamily="18" charset="2"/>
              </a:rPr>
              <a:t> Em </a:t>
            </a:r>
            <a:r>
              <a:rPr lang="pt-BR" sz="2300" b="1" dirty="0">
                <a:solidFill>
                  <a:srgbClr val="FF0000"/>
                </a:solidFill>
                <a:latin typeface="Arial Narrow" panose="020B0606020202030204" pitchFamily="34" charset="0"/>
                <a:sym typeface="Wingdings 3" pitchFamily="18" charset="2"/>
              </a:rPr>
              <a:t>1789</a:t>
            </a:r>
            <a:r>
              <a:rPr lang="pt-BR" sz="2300" b="1" dirty="0">
                <a:solidFill>
                  <a:srgbClr val="660066"/>
                </a:solidFill>
                <a:latin typeface="Arial Narrow" panose="020B0606020202030204" pitchFamily="34" charset="0"/>
                <a:sym typeface="Wingdings 3" pitchFamily="18" charset="2"/>
              </a:rPr>
              <a:t>, ocorreu </a:t>
            </a:r>
            <a:r>
              <a:rPr lang="pt-BR" sz="2300" b="1" dirty="0">
                <a:solidFill>
                  <a:srgbClr val="660066"/>
                </a:solidFill>
                <a:latin typeface="Arial" charset="0"/>
                <a:sym typeface="Wingdings 3" pitchFamily="18" charset="2"/>
              </a:rPr>
              <a:t>a Inconfidência Mineira, término: 21 de abril de 1792.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DBBC040-2926-E4F1-68A6-940EC7A2621B}"/>
              </a:ext>
            </a:extLst>
          </p:cNvPr>
          <p:cNvSpPr txBox="1"/>
          <p:nvPr/>
        </p:nvSpPr>
        <p:spPr>
          <a:xfrm>
            <a:off x="551384" y="260648"/>
            <a:ext cx="10945216" cy="50783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700" b="1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" charset="0"/>
                <a:ea typeface="+mn-ea"/>
                <a:cs typeface="Arial" panose="020B0604020202020204" pitchFamily="34" charset="0"/>
              </a:rPr>
              <a:t>O ARCADISMO NO BRASIL</a:t>
            </a:r>
          </a:p>
        </p:txBody>
      </p:sp>
    </p:spTree>
    <p:extLst>
      <p:ext uri="{BB962C8B-B14F-4D97-AF65-F5344CB8AC3E}">
        <p14:creationId xmlns:p14="http://schemas.microsoft.com/office/powerpoint/2010/main" val="425061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660066"/>
            </a:gs>
            <a:gs pos="50000">
              <a:schemeClr val="bg1"/>
            </a:gs>
            <a:gs pos="100000">
              <a:srgbClr val="66006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269111" y="536698"/>
            <a:ext cx="7065288" cy="57477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 sz="2700" b="1" dirty="0">
                <a:solidFill>
                  <a:srgbClr val="0033CC"/>
                </a:solidFill>
                <a:latin typeface="Arial" charset="0"/>
              </a:rPr>
              <a:t>O Arcadismo no Brasil</a:t>
            </a:r>
          </a:p>
          <a:p>
            <a:pPr algn="ctr">
              <a:spcBef>
                <a:spcPct val="50000"/>
              </a:spcBef>
              <a:defRPr/>
            </a:pPr>
            <a:endParaRPr lang="pt-BR" sz="2700" b="1" dirty="0">
              <a:solidFill>
                <a:srgbClr val="0070C0"/>
              </a:solidFill>
              <a:latin typeface="Arial" charset="0"/>
            </a:endParaRPr>
          </a:p>
          <a:p>
            <a:pPr marL="457200" indent="-457200" algn="just">
              <a:spcBef>
                <a:spcPct val="50000"/>
              </a:spcBef>
              <a:buFont typeface="Wingdings" panose="05000000000000000000" pitchFamily="2" charset="2"/>
              <a:buChar char="v"/>
              <a:defRPr/>
            </a:pPr>
            <a:r>
              <a:rPr lang="pt-BR" sz="3000" dirty="0">
                <a:solidFill>
                  <a:srgbClr val="003300"/>
                </a:solidFill>
                <a:latin typeface="Arial Narrow" panose="020B0606020202030204" pitchFamily="34" charset="0"/>
              </a:rPr>
              <a:t>Marco inicial: publicação “</a:t>
            </a:r>
            <a:r>
              <a:rPr lang="pt-BR" sz="3000" b="1" dirty="0">
                <a:solidFill>
                  <a:srgbClr val="0033CC"/>
                </a:solidFill>
                <a:latin typeface="Arial Narrow" panose="020B0606020202030204" pitchFamily="34" charset="0"/>
              </a:rPr>
              <a:t>Obras Poéticas</a:t>
            </a:r>
            <a:r>
              <a:rPr lang="pt-BR" sz="3000" dirty="0">
                <a:solidFill>
                  <a:srgbClr val="003300"/>
                </a:solidFill>
                <a:latin typeface="Arial Narrow" panose="020B0606020202030204" pitchFamily="34" charset="0"/>
              </a:rPr>
              <a:t>”, de </a:t>
            </a:r>
            <a:r>
              <a:rPr lang="pt-BR" sz="3000" b="1" dirty="0">
                <a:solidFill>
                  <a:srgbClr val="0033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Cláudio Manuel da Costa</a:t>
            </a:r>
            <a:r>
              <a:rPr lang="pt-BR" dirty="0"/>
              <a:t>,</a:t>
            </a:r>
            <a:r>
              <a:rPr lang="pt-BR" sz="3000" dirty="0">
                <a:solidFill>
                  <a:srgbClr val="003300"/>
                </a:solidFill>
                <a:latin typeface="Arial Narrow" panose="020B0606020202030204" pitchFamily="34" charset="0"/>
              </a:rPr>
              <a:t> em 1768 e, após deu-se a Fundação da, em Vila Rica.</a:t>
            </a:r>
          </a:p>
          <a:p>
            <a:pPr algn="just">
              <a:spcBef>
                <a:spcPct val="50000"/>
              </a:spcBef>
              <a:defRPr/>
            </a:pPr>
            <a:endParaRPr lang="pt-BR" sz="1500" dirty="0">
              <a:solidFill>
                <a:srgbClr val="003300"/>
              </a:solidFill>
              <a:latin typeface="Arial Narrow" panose="020B0606020202030204" pitchFamily="34" charset="0"/>
            </a:endParaRPr>
          </a:p>
          <a:p>
            <a:pPr marL="457200" indent="-457200" algn="just">
              <a:spcBef>
                <a:spcPct val="50000"/>
              </a:spcBef>
              <a:buFont typeface="Wingdings" panose="05000000000000000000" pitchFamily="2" charset="2"/>
              <a:buChar char="v"/>
              <a:defRPr/>
            </a:pPr>
            <a:r>
              <a:rPr lang="pt-BR" sz="3000" dirty="0">
                <a:solidFill>
                  <a:srgbClr val="003300"/>
                </a:solidFill>
                <a:latin typeface="Arial Narrow" panose="020B0606020202030204" pitchFamily="34" charset="0"/>
              </a:rPr>
              <a:t>“</a:t>
            </a:r>
            <a:r>
              <a:rPr lang="pt-BR" sz="3000" b="1" dirty="0">
                <a:solidFill>
                  <a:srgbClr val="FF3399"/>
                </a:solidFill>
                <a:latin typeface="Arial Narrow" panose="020B0606020202030204" pitchFamily="34" charset="0"/>
              </a:rPr>
              <a:t>Arcádia Ultramarina</a:t>
            </a:r>
            <a:r>
              <a:rPr lang="pt-BR" sz="3000" dirty="0">
                <a:solidFill>
                  <a:srgbClr val="003300"/>
                </a:solidFill>
                <a:latin typeface="Arial Narrow" panose="020B0606020202030204" pitchFamily="34" charset="0"/>
              </a:rPr>
              <a:t> - Escola literária provinda das Arcádias, ou seja, das sociedades literárias da época.</a:t>
            </a:r>
          </a:p>
          <a:p>
            <a:pPr algn="just">
              <a:spcBef>
                <a:spcPct val="50000"/>
              </a:spcBef>
              <a:defRPr/>
            </a:pPr>
            <a:endParaRPr lang="pt-BR" sz="1500" dirty="0">
              <a:solidFill>
                <a:srgbClr val="003300"/>
              </a:solidFill>
              <a:latin typeface="Arial Narrow" panose="020B0606020202030204" pitchFamily="34" charset="0"/>
            </a:endParaRPr>
          </a:p>
          <a:p>
            <a:pPr marL="457200" indent="-457200" algn="just">
              <a:spcBef>
                <a:spcPct val="50000"/>
              </a:spcBef>
              <a:buFont typeface="Wingdings" panose="05000000000000000000" pitchFamily="2" charset="2"/>
              <a:buChar char="v"/>
              <a:defRPr/>
            </a:pPr>
            <a:r>
              <a:rPr lang="pt-BR" sz="3000" dirty="0">
                <a:solidFill>
                  <a:srgbClr val="003300"/>
                </a:solidFill>
                <a:latin typeface="Arial Narrow" panose="020B0606020202030204" pitchFamily="34" charset="0"/>
              </a:rPr>
              <a:t>Principais escritores brasileiros:</a:t>
            </a:r>
            <a:endParaRPr lang="pt-BR" sz="3000" b="1" dirty="0">
              <a:solidFill>
                <a:srgbClr val="660066"/>
              </a:solidFill>
              <a:latin typeface="Arial" charset="0"/>
              <a:sym typeface="Wingdings 3" pitchFamily="18" charset="2"/>
            </a:endParaRPr>
          </a:p>
        </p:txBody>
      </p:sp>
      <p:sp>
        <p:nvSpPr>
          <p:cNvPr id="2" name="Seta: Curva para Baixo 1">
            <a:extLst>
              <a:ext uri="{FF2B5EF4-FFF2-40B4-BE49-F238E27FC236}">
                <a16:creationId xmlns:a16="http://schemas.microsoft.com/office/drawing/2014/main" id="{D8F337BD-0099-4A31-B49D-8CE1BB9BA64E}"/>
              </a:ext>
            </a:extLst>
          </p:cNvPr>
          <p:cNvSpPr/>
          <p:nvPr/>
        </p:nvSpPr>
        <p:spPr>
          <a:xfrm>
            <a:off x="9008208" y="1164206"/>
            <a:ext cx="1314022" cy="58477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2E41606-2DD7-4205-8F20-CC775AD552D3}"/>
              </a:ext>
            </a:extLst>
          </p:cNvPr>
          <p:cNvSpPr/>
          <p:nvPr/>
        </p:nvSpPr>
        <p:spPr>
          <a:xfrm>
            <a:off x="7900051" y="405543"/>
            <a:ext cx="4032448" cy="523220"/>
          </a:xfrm>
          <a:prstGeom prst="rect">
            <a:avLst/>
          </a:prstGeom>
          <a:solidFill>
            <a:srgbClr val="FF66CC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dirty="0">
                <a:solidFill>
                  <a:srgbClr val="000000"/>
                </a:solidFill>
                <a:latin typeface="AR DECODE" panose="02000000000000000000" pitchFamily="2" charset="0"/>
              </a:rPr>
              <a:t>Cláudio Manuel da Costa</a:t>
            </a:r>
            <a:r>
              <a:rPr lang="pt-BR" sz="2800" dirty="0">
                <a:solidFill>
                  <a:srgbClr val="000000"/>
                </a:solidFill>
              </a:rPr>
              <a:t>,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7CE3B4A-352D-4E5D-8D4F-AA57FB77C18A}"/>
              </a:ext>
            </a:extLst>
          </p:cNvPr>
          <p:cNvSpPr/>
          <p:nvPr/>
        </p:nvSpPr>
        <p:spPr>
          <a:xfrm>
            <a:off x="7434326" y="2111301"/>
            <a:ext cx="4810932" cy="584775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3200" dirty="0">
                <a:solidFill>
                  <a:srgbClr val="FFFFFF"/>
                </a:solidFill>
                <a:latin typeface="AR CARTER" panose="02000000000000000000" pitchFamily="2" charset="0"/>
              </a:rPr>
              <a:t>Tomás Antônio Gonzaga</a:t>
            </a:r>
            <a:r>
              <a:rPr lang="pt-BR" sz="3200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9376EE1-3F26-4E7C-A2EC-7F54F3AE93D4}"/>
              </a:ext>
            </a:extLst>
          </p:cNvPr>
          <p:cNvSpPr/>
          <p:nvPr/>
        </p:nvSpPr>
        <p:spPr>
          <a:xfrm>
            <a:off x="8397089" y="4062567"/>
            <a:ext cx="2842444" cy="923330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2700" dirty="0">
                <a:solidFill>
                  <a:srgbClr val="003300"/>
                </a:solidFill>
                <a:latin typeface="AR CENA" panose="02000000000000000000" pitchFamily="2" charset="0"/>
              </a:rPr>
              <a:t>Santa Rita Durão</a:t>
            </a:r>
            <a:endParaRPr lang="pt-BR" dirty="0">
              <a:solidFill>
                <a:srgbClr val="000000"/>
              </a:solidFill>
              <a:latin typeface="AR CENA" panose="02000000000000000000" pitchFamily="2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91ACA79-99BC-4A93-9C5A-DF145AC187DE}"/>
              </a:ext>
            </a:extLst>
          </p:cNvPr>
          <p:cNvSpPr/>
          <p:nvPr/>
        </p:nvSpPr>
        <p:spPr>
          <a:xfrm>
            <a:off x="8397089" y="5998445"/>
            <a:ext cx="3036409" cy="707886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4000" b="1" dirty="0">
                <a:solidFill>
                  <a:srgbClr val="003300"/>
                </a:solidFill>
                <a:latin typeface="Agency FB" panose="020B0503020202020204" pitchFamily="34" charset="0"/>
              </a:rPr>
              <a:t>Basílio da Gama </a:t>
            </a:r>
            <a:endParaRPr lang="pt-BR" sz="4000" b="1" dirty="0">
              <a:solidFill>
                <a:srgbClr val="000000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Seta: Curva para Baixo 4">
            <a:extLst>
              <a:ext uri="{FF2B5EF4-FFF2-40B4-BE49-F238E27FC236}">
                <a16:creationId xmlns:a16="http://schemas.microsoft.com/office/drawing/2014/main" id="{1D43CBDF-9EE5-39CE-36D9-90ED47C231BA}"/>
              </a:ext>
            </a:extLst>
          </p:cNvPr>
          <p:cNvSpPr/>
          <p:nvPr/>
        </p:nvSpPr>
        <p:spPr>
          <a:xfrm>
            <a:off x="8995352" y="2942510"/>
            <a:ext cx="1512168" cy="93610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Seta: Curva para Baixo 7">
            <a:extLst>
              <a:ext uri="{FF2B5EF4-FFF2-40B4-BE49-F238E27FC236}">
                <a16:creationId xmlns:a16="http://schemas.microsoft.com/office/drawing/2014/main" id="{CB50A3F2-D680-BD34-248F-D0FF8D17C542}"/>
              </a:ext>
            </a:extLst>
          </p:cNvPr>
          <p:cNvSpPr/>
          <p:nvPr/>
        </p:nvSpPr>
        <p:spPr>
          <a:xfrm>
            <a:off x="9048329" y="5074914"/>
            <a:ext cx="1472048" cy="80235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pt-BR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01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nimBg="1"/>
      <p:bldP spid="2" grpId="0" animBg="1"/>
      <p:bldP spid="3" grpId="0" animBg="1"/>
      <p:bldP spid="4" grpId="0" animBg="1"/>
      <p:bldP spid="6" grpId="0" animBg="1"/>
      <p:bldP spid="7" grpId="0" animBg="1"/>
      <p:bldP spid="5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ítulo 4">
            <a:extLst>
              <a:ext uri="{FF2B5EF4-FFF2-40B4-BE49-F238E27FC236}">
                <a16:creationId xmlns:a16="http://schemas.microsoft.com/office/drawing/2014/main" id="{531B984C-7339-40A8-BC71-126938B02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520" y="260648"/>
            <a:ext cx="9083352" cy="1143000"/>
          </a:xfr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br>
              <a:rPr lang="pt-BR" altLang="pt-BR" sz="3200" b="1" dirty="0"/>
            </a:br>
            <a:br>
              <a:rPr lang="pt-BR" altLang="pt-BR" sz="3200" b="1" dirty="0"/>
            </a:br>
            <a:br>
              <a:rPr lang="pt-BR" altLang="pt-BR" sz="3200" b="1" dirty="0"/>
            </a:br>
            <a:r>
              <a:rPr lang="pt-BR" altLang="pt-BR" sz="3200" b="1" dirty="0"/>
              <a:t>O ARCADISMO OU NEOCLASSICISMO BRASILEIRO:</a:t>
            </a:r>
            <a:br>
              <a:rPr lang="pt-BR" altLang="pt-BR" sz="3200" b="1" dirty="0"/>
            </a:br>
            <a:r>
              <a:rPr lang="pt-BR" altLang="pt-BR" sz="3200" b="1" dirty="0"/>
              <a:t> </a:t>
            </a:r>
            <a:r>
              <a:rPr lang="pt-BR" altLang="pt-BR" sz="3200" b="1" dirty="0">
                <a:solidFill>
                  <a:srgbClr val="0033CC"/>
                </a:solidFill>
              </a:rPr>
              <a:t>MOVIMENTO ESSENCIALMENTE POÉTICO</a:t>
            </a:r>
            <a:br>
              <a:rPr lang="pt-BR" altLang="pt-BR" sz="3200" b="1" dirty="0"/>
            </a:br>
            <a:br>
              <a:rPr lang="pt-BR" altLang="pt-BR" sz="3200" b="1" dirty="0"/>
            </a:br>
            <a:br>
              <a:rPr lang="pt-BR" altLang="pt-BR" sz="3200" b="1" dirty="0"/>
            </a:br>
            <a:endParaRPr lang="pt-BR" altLang="pt-BR" sz="3200" b="1" dirty="0"/>
          </a:p>
        </p:txBody>
      </p:sp>
      <p:sp>
        <p:nvSpPr>
          <p:cNvPr id="24579" name="Espaço Reservado para Conteúdo 5">
            <a:extLst>
              <a:ext uri="{FF2B5EF4-FFF2-40B4-BE49-F238E27FC236}">
                <a16:creationId xmlns:a16="http://schemas.microsoft.com/office/drawing/2014/main" id="{305DF34C-23FF-424A-B0E5-13A0DD69B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2071389"/>
            <a:ext cx="11305256" cy="4525963"/>
          </a:xfrm>
          <a:solidFill>
            <a:schemeClr val="bg1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514350" indent="-514350" algn="just">
              <a:buFont typeface="Arial" panose="020B0604020202020204" pitchFamily="34" charset="0"/>
              <a:buAutoNum type="alphaUcParenR"/>
            </a:pPr>
            <a:r>
              <a:rPr lang="pt-BR" altLang="pt-BR" b="1" dirty="0">
                <a:solidFill>
                  <a:srgbClr val="C00000"/>
                </a:solidFill>
                <a:latin typeface="Arial Narrow" panose="020B0606020202030204" pitchFamily="34" charset="0"/>
              </a:rPr>
              <a:t>POESIA LÍRICA </a:t>
            </a:r>
            <a:r>
              <a:rPr lang="pt-BR" altLang="pt-BR" dirty="0">
                <a:latin typeface="Arial Narrow" panose="020B0606020202030204" pitchFamily="34" charset="0"/>
              </a:rPr>
              <a:t>– poesias </a:t>
            </a:r>
            <a:r>
              <a:rPr lang="pt-BR" altLang="pt-BR" dirty="0">
                <a:solidFill>
                  <a:srgbClr val="0033CC"/>
                </a:solidFill>
                <a:latin typeface="Arial Narrow" panose="020B0606020202030204" pitchFamily="34" charset="0"/>
              </a:rPr>
              <a:t>descritivas e elogiosas </a:t>
            </a:r>
            <a:r>
              <a:rPr lang="pt-BR" altLang="pt-BR" dirty="0">
                <a:latin typeface="Arial Narrow" panose="020B0606020202030204" pitchFamily="34" charset="0"/>
              </a:rPr>
              <a:t>da vida rural e dos sentimentos;</a:t>
            </a:r>
          </a:p>
          <a:p>
            <a:pPr marL="0" indent="0" algn="just">
              <a:buNone/>
            </a:pPr>
            <a:endParaRPr lang="pt-BR" altLang="pt-BR" dirty="0">
              <a:latin typeface="Arial Narrow" panose="020B0606020202030204" pitchFamily="34" charset="0"/>
            </a:endParaRP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b="1" dirty="0">
                <a:latin typeface="Arial Narrow" panose="020B0606020202030204" pitchFamily="34" charset="0"/>
              </a:rPr>
              <a:t>B)</a:t>
            </a:r>
            <a:r>
              <a:rPr lang="pt-BR" altLang="pt-BR" dirty="0">
                <a:latin typeface="Arial Narrow" panose="020B0606020202030204" pitchFamily="34" charset="0"/>
              </a:rPr>
              <a:t> </a:t>
            </a:r>
            <a:r>
              <a:rPr lang="pt-BR" altLang="pt-BR" b="1" dirty="0">
                <a:solidFill>
                  <a:srgbClr val="FF0000"/>
                </a:solidFill>
                <a:latin typeface="Arial Narrow" panose="020B0606020202030204" pitchFamily="34" charset="0"/>
              </a:rPr>
              <a:t>POESIA SATÍRICA </a:t>
            </a:r>
            <a:r>
              <a:rPr lang="pt-BR" altLang="pt-BR" dirty="0">
                <a:latin typeface="Arial Narrow" panose="020B0606020202030204" pitchFamily="34" charset="0"/>
              </a:rPr>
              <a:t>– </a:t>
            </a:r>
            <a:r>
              <a:rPr lang="pt-BR" altLang="pt-BR" dirty="0">
                <a:solidFill>
                  <a:srgbClr val="FF0000"/>
                </a:solidFill>
                <a:latin typeface="Arial Narrow" panose="020B0606020202030204" pitchFamily="34" charset="0"/>
              </a:rPr>
              <a:t>denúncia dos desmandos administrativos</a:t>
            </a:r>
            <a:r>
              <a:rPr lang="pt-BR" altLang="pt-BR" dirty="0">
                <a:latin typeface="Arial Narrow" panose="020B0606020202030204" pitchFamily="34" charset="0"/>
              </a:rPr>
              <a:t> da </a:t>
            </a:r>
            <a:r>
              <a:rPr lang="pt-BR" altLang="pt-BR" b="1" dirty="0">
                <a:highlight>
                  <a:srgbClr val="FFFF00"/>
                </a:highlight>
                <a:latin typeface="Arial Narrow" panose="020B0606020202030204" pitchFamily="34" charset="0"/>
              </a:rPr>
              <a:t>Capitania de Minas</a:t>
            </a:r>
            <a:r>
              <a:rPr lang="pt-BR" altLang="pt-BR" dirty="0">
                <a:latin typeface="Arial Narrow" panose="020B0606020202030204" pitchFamily="34" charset="0"/>
              </a:rPr>
              <a:t>;</a:t>
            </a:r>
          </a:p>
          <a:p>
            <a:pPr algn="just">
              <a:buFont typeface="Arial" panose="020B0604020202020204" pitchFamily="34" charset="0"/>
              <a:buNone/>
            </a:pPr>
            <a:endParaRPr lang="pt-BR" altLang="pt-BR" dirty="0">
              <a:latin typeface="Arial Narrow" panose="020B0606020202030204" pitchFamily="34" charset="0"/>
            </a:endParaRP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b="1" dirty="0">
                <a:latin typeface="Arial Narrow" panose="020B0606020202030204" pitchFamily="34" charset="0"/>
              </a:rPr>
              <a:t>C)</a:t>
            </a:r>
            <a:r>
              <a:rPr lang="pt-BR" altLang="pt-BR" dirty="0">
                <a:latin typeface="Arial Narrow" panose="020B0606020202030204" pitchFamily="34" charset="0"/>
              </a:rPr>
              <a:t> </a:t>
            </a:r>
            <a:r>
              <a:rPr lang="pt-BR" altLang="pt-BR" b="1" dirty="0">
                <a:solidFill>
                  <a:srgbClr val="003399"/>
                </a:solidFill>
                <a:latin typeface="Arial Narrow" panose="020B0606020202030204" pitchFamily="34" charset="0"/>
              </a:rPr>
              <a:t>POESIA ÉPICA </a:t>
            </a:r>
            <a:r>
              <a:rPr lang="pt-BR" altLang="pt-BR" dirty="0">
                <a:latin typeface="Arial Narrow" panose="020B0606020202030204" pitchFamily="34" charset="0"/>
              </a:rPr>
              <a:t>– inova com a utilização de temas da história colonial. </a:t>
            </a:r>
            <a:endParaRPr lang="pt-BR" altLang="pt-BR" dirty="0">
              <a:highlight>
                <a:srgbClr val="FFFF00"/>
              </a:highlight>
              <a:latin typeface="Arial Narrow" panose="020B0606020202030204" pitchFamily="34" charset="0"/>
            </a:endParaRPr>
          </a:p>
          <a:p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706430397"/>
      </p:ext>
    </p:extLst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ítulo 1">
            <a:extLst>
              <a:ext uri="{FF2B5EF4-FFF2-40B4-BE49-F238E27FC236}">
                <a16:creationId xmlns:a16="http://schemas.microsoft.com/office/drawing/2014/main" id="{F01C8BCC-6290-419B-BF19-EEB855552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552" y="124951"/>
            <a:ext cx="11449272" cy="1328696"/>
          </a:xfrm>
          <a:solidFill>
            <a:schemeClr val="accent4">
              <a:lumMod val="20000"/>
              <a:lumOff val="80000"/>
            </a:schemeClr>
          </a:solidFill>
          <a:ln>
            <a:solidFill>
              <a:srgbClr val="FF66CC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br>
              <a:rPr lang="pt-BR" altLang="pt-BR" b="1" dirty="0"/>
            </a:br>
            <a:r>
              <a:rPr lang="pt-BR" altLang="pt-BR" sz="3200" b="1" dirty="0">
                <a:solidFill>
                  <a:srgbClr val="7030A0"/>
                </a:solidFill>
              </a:rPr>
              <a:t>   </a:t>
            </a:r>
            <a:r>
              <a:rPr lang="pt-BR" altLang="pt-BR" sz="3200" b="1" dirty="0">
                <a:solidFill>
                  <a:srgbClr val="0033CC"/>
                </a:solidFill>
              </a:rPr>
              <a:t>PRINCIPAIS CARACTERÍSTICAS DA ESTÉTICA LITERÁRIA </a:t>
            </a:r>
            <a:r>
              <a:rPr lang="pt-BR" altLang="pt-BR" sz="3200" b="1" dirty="0">
                <a:solidFill>
                  <a:srgbClr val="7030A0"/>
                </a:solidFill>
              </a:rPr>
              <a:t>– </a:t>
            </a:r>
            <a:r>
              <a:rPr lang="pt-BR" altLang="pt-BR" sz="3200" b="1" dirty="0"/>
              <a:t>ARCADISMO</a:t>
            </a:r>
            <a:br>
              <a:rPr lang="pt-BR" altLang="pt-BR" sz="3600" b="1" dirty="0"/>
            </a:br>
            <a:endParaRPr lang="pt-BR" altLang="pt-BR" sz="3600" b="1" dirty="0"/>
          </a:p>
        </p:txBody>
      </p:sp>
      <p:sp>
        <p:nvSpPr>
          <p:cNvPr id="9219" name="Espaço Reservado para Conteúdo 2">
            <a:extLst>
              <a:ext uri="{FF2B5EF4-FFF2-40B4-BE49-F238E27FC236}">
                <a16:creationId xmlns:a16="http://schemas.microsoft.com/office/drawing/2014/main" id="{FC845857-D1E3-48B2-8E22-FAA6DCEDB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364" y="1628800"/>
            <a:ext cx="11449272" cy="5073427"/>
          </a:xfrm>
          <a:solidFill>
            <a:schemeClr val="bg1"/>
          </a:solidFill>
        </p:spPr>
        <p:txBody>
          <a:bodyPr/>
          <a:lstStyle/>
          <a:p>
            <a:pPr algn="just">
              <a:buFont typeface="Arial" panose="020B0604020202020204" pitchFamily="34" charset="0"/>
              <a:buNone/>
            </a:pPr>
            <a:r>
              <a:rPr lang="pt-BR" altLang="pt-BR" dirty="0"/>
              <a:t>	1 </a:t>
            </a:r>
            <a:r>
              <a:rPr lang="pt-BR" altLang="pt-BR" dirty="0">
                <a:solidFill>
                  <a:srgbClr val="0070C0"/>
                </a:solidFill>
              </a:rPr>
              <a:t>- </a:t>
            </a:r>
            <a:r>
              <a:rPr lang="pt-BR" altLang="pt-BR" b="1" dirty="0">
                <a:solidFill>
                  <a:srgbClr val="003399"/>
                </a:solidFill>
              </a:rPr>
              <a:t>EQUILÍBRIO 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b="1" dirty="0"/>
              <a:t>	</a:t>
            </a:r>
            <a:r>
              <a:rPr lang="pt-BR" altLang="pt-BR" sz="2800" dirty="0"/>
              <a:t>Os árcades propunham o retorno ao modelo clássico porque nele encontravam o </a:t>
            </a:r>
            <a:r>
              <a:rPr lang="pt-BR" altLang="pt-BR" sz="2800" b="1" u="sng" dirty="0">
                <a:solidFill>
                  <a:srgbClr val="0070C0"/>
                </a:solidFill>
              </a:rPr>
              <a:t>equilíbrio dos sentimentos</a:t>
            </a:r>
            <a:r>
              <a:rPr lang="pt-BR" altLang="pt-BR" sz="2800" dirty="0"/>
              <a:t>, por meio da razão. </a:t>
            </a:r>
          </a:p>
          <a:p>
            <a:pPr algn="just">
              <a:buFont typeface="Arial" panose="020B0604020202020204" pitchFamily="34" charset="0"/>
              <a:buNone/>
            </a:pPr>
            <a:endParaRPr lang="pt-BR" altLang="pt-BR" sz="2800" dirty="0"/>
          </a:p>
          <a:p>
            <a:pPr algn="just"/>
            <a:r>
              <a:rPr lang="pt-BR" altLang="pt-BR" sz="2800" u="sng" dirty="0">
                <a:solidFill>
                  <a:srgbClr val="0070C0"/>
                </a:solidFill>
              </a:rPr>
              <a:t>Razão</a:t>
            </a:r>
            <a:r>
              <a:rPr lang="pt-BR" altLang="pt-BR" sz="2800" dirty="0"/>
              <a:t>: força </a:t>
            </a:r>
            <a:r>
              <a:rPr lang="pt-BR" altLang="pt-BR" sz="2800" b="1" dirty="0">
                <a:solidFill>
                  <a:srgbClr val="FF0000"/>
                </a:solidFill>
              </a:rPr>
              <a:t>controladora dos excessos.</a:t>
            </a:r>
            <a:r>
              <a:rPr lang="pt-BR" altLang="pt-BR" sz="2800" dirty="0"/>
              <a:t> </a:t>
            </a:r>
          </a:p>
          <a:p>
            <a:pPr algn="just">
              <a:buFont typeface="Arial" panose="020B0604020202020204" pitchFamily="34" charset="0"/>
              <a:buNone/>
            </a:pPr>
            <a:endParaRPr lang="pt-BR" altLang="pt-BR" sz="2800" dirty="0"/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2800" dirty="0"/>
              <a:t>	</a:t>
            </a:r>
            <a:r>
              <a:rPr lang="pt-BR" altLang="pt-BR" sz="2800" b="1" dirty="0"/>
              <a:t>2</a:t>
            </a:r>
            <a:r>
              <a:rPr lang="pt-BR" altLang="pt-BR" sz="2800" dirty="0"/>
              <a:t>- </a:t>
            </a:r>
            <a:r>
              <a:rPr lang="pt-BR" altLang="pt-BR" sz="3000" b="1" dirty="0">
                <a:solidFill>
                  <a:srgbClr val="0033CC"/>
                </a:solidFill>
              </a:rPr>
              <a:t>LINGUAGEM NEOCLÁSSICA</a:t>
            </a:r>
            <a:r>
              <a:rPr lang="pt-BR" altLang="pt-BR" sz="2800" dirty="0"/>
              <a:t>: simples, sem muitas figuras de linguagem, combate exageros linguísticos do Barroco.</a:t>
            </a:r>
          </a:p>
          <a:p>
            <a:pPr algn="just"/>
            <a:endParaRPr lang="pt-BR" altLang="pt-BR" dirty="0"/>
          </a:p>
          <a:p>
            <a:endParaRPr lang="pt-BR" alt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ítulo 1">
            <a:extLst>
              <a:ext uri="{FF2B5EF4-FFF2-40B4-BE49-F238E27FC236}">
                <a16:creationId xmlns:a16="http://schemas.microsoft.com/office/drawing/2014/main" id="{0FDBFB2D-C40C-4FEE-92C8-1B0BF4D6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116632"/>
            <a:ext cx="7416824" cy="653380"/>
          </a:xfr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b"/>
          <a:lstStyle/>
          <a:p>
            <a:br>
              <a:rPr lang="pt-BR" altLang="pt-BR" b="1" dirty="0"/>
            </a:br>
            <a:r>
              <a:rPr lang="pt-BR" altLang="pt-BR" sz="3200" b="1" dirty="0"/>
              <a:t> CONVENCIONALISMO</a:t>
            </a:r>
          </a:p>
        </p:txBody>
      </p:sp>
      <p:sp>
        <p:nvSpPr>
          <p:cNvPr id="11267" name="Espaço Reservado para Conteúdo 2">
            <a:extLst>
              <a:ext uri="{FF2B5EF4-FFF2-40B4-BE49-F238E27FC236}">
                <a16:creationId xmlns:a16="http://schemas.microsoft.com/office/drawing/2014/main" id="{2E971E3E-3465-4266-AC56-DC81994D2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52" y="980728"/>
            <a:ext cx="5976664" cy="5760640"/>
          </a:xfrm>
        </p:spPr>
        <p:txBody>
          <a:bodyPr/>
          <a:lstStyle/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altLang="pt-BR" sz="2800" dirty="0">
                <a:latin typeface="Arial Narrow" panose="020B0606020202030204" pitchFamily="34" charset="0"/>
              </a:rPr>
              <a:t> </a:t>
            </a:r>
            <a:r>
              <a:rPr lang="pt-BR" altLang="pt-BR" sz="2600" dirty="0">
                <a:latin typeface="Arial Narrow" panose="020B0606020202030204" pitchFamily="34" charset="0"/>
              </a:rPr>
              <a:t>Frases feitas, clichês, lugar comum. 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altLang="pt-BR" sz="1200" dirty="0"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altLang="pt-BR" sz="2600" dirty="0">
                <a:latin typeface="Arial Narrow" panose="020B0606020202030204" pitchFamily="34" charset="0"/>
              </a:rPr>
              <a:t>“</a:t>
            </a:r>
            <a:r>
              <a:rPr lang="pt-BR" altLang="pt-BR" sz="2600" u="sng" dirty="0">
                <a:solidFill>
                  <a:srgbClr val="003399"/>
                </a:solidFill>
                <a:latin typeface="Arial Narrow" panose="020B0606020202030204" pitchFamily="34" charset="0"/>
              </a:rPr>
              <a:t>Poetas Fingidores</a:t>
            </a:r>
            <a:r>
              <a:rPr lang="pt-BR" altLang="pt-BR" sz="2600" dirty="0">
                <a:latin typeface="Arial Narrow" panose="020B0606020202030204" pitchFamily="34" charset="0"/>
              </a:rPr>
              <a:t>”: em suas obras, os escritores utilizavam pseudônimos  (nomes artísticos, de pastores cantados na </a:t>
            </a:r>
            <a:r>
              <a:rPr lang="pt-BR" altLang="pt-BR" sz="2600" u="sng" dirty="0">
                <a:latin typeface="Arial Narrow" panose="020B0606020202030204" pitchFamily="34" charset="0"/>
              </a:rPr>
              <a:t>poesia grega ou latina);</a:t>
            </a:r>
            <a:endParaRPr lang="pt-BR" altLang="pt-BR" sz="2600" dirty="0"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pt-BR" altLang="pt-BR" sz="1200" dirty="0"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altLang="pt-BR" sz="2600" dirty="0">
                <a:latin typeface="Arial Narrow" panose="020B0606020202030204" pitchFamily="34" charset="0"/>
              </a:rPr>
              <a:t>Os poetas </a:t>
            </a:r>
            <a:r>
              <a:rPr lang="pt-BR" altLang="pt-BR" sz="2600" b="1" u="sng" dirty="0">
                <a:latin typeface="Arial Narrow" panose="020B0606020202030204" pitchFamily="34" charset="0"/>
              </a:rPr>
              <a:t>simulavam</a:t>
            </a:r>
            <a:r>
              <a:rPr lang="pt-BR" altLang="pt-BR" sz="2600" b="1" dirty="0">
                <a:latin typeface="Arial Narrow" panose="020B0606020202030204" pitchFamily="34" charset="0"/>
              </a:rPr>
              <a:t> </a:t>
            </a:r>
            <a:r>
              <a:rPr lang="pt-BR" altLang="pt-BR" sz="2600" dirty="0">
                <a:latin typeface="Arial Narrow" panose="020B0606020202030204" pitchFamily="34" charset="0"/>
              </a:rPr>
              <a:t>sentimentos, e imitavam os clássicos renascentistas;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altLang="pt-BR" sz="1200" dirty="0"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pt-BR" altLang="pt-BR" sz="2600" dirty="0">
                <a:latin typeface="Arial Narrow" panose="020B0606020202030204" pitchFamily="34" charset="0"/>
              </a:rPr>
              <a:t> </a:t>
            </a:r>
            <a:r>
              <a:rPr lang="pt-BR" altLang="pt-BR" sz="2600" b="1" dirty="0">
                <a:solidFill>
                  <a:srgbClr val="FF0000"/>
                </a:solidFill>
                <a:latin typeface="Arial Narrow" panose="020B0606020202030204" pitchFamily="34" charset="0"/>
              </a:rPr>
              <a:t>Combate ao rebuscamento do Barroco.</a:t>
            </a:r>
          </a:p>
          <a:p>
            <a:pPr algn="just"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1200" dirty="0"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800" dirty="0">
                <a:latin typeface="Arial Narrow" panose="020B0606020202030204" pitchFamily="34" charset="0"/>
              </a:rPr>
              <a:t>	</a:t>
            </a:r>
            <a:r>
              <a:rPr lang="pt-BR" altLang="pt-BR" sz="2300" b="1" dirty="0">
                <a:latin typeface="Arial Narrow" panose="020B0606020202030204" pitchFamily="34" charset="0"/>
              </a:rPr>
              <a:t>Uso de expressões como</a:t>
            </a:r>
            <a:r>
              <a:rPr lang="pt-BR" altLang="pt-BR" sz="2300" dirty="0">
                <a:latin typeface="Arial Narrow" panose="020B0606020202030204" pitchFamily="34" charset="0"/>
              </a:rPr>
              <a:t>: </a:t>
            </a:r>
          </a:p>
          <a:p>
            <a:pPr algn="just">
              <a:buFont typeface="Arial" panose="020B0604020202020204" pitchFamily="34" charset="0"/>
              <a:buNone/>
            </a:pPr>
            <a:endParaRPr lang="pt-BR" altLang="pt-BR" sz="1200" dirty="0"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altLang="pt-BR" sz="2300" dirty="0">
                <a:latin typeface="Arial Narrow" panose="020B0606020202030204" pitchFamily="34" charset="0"/>
              </a:rPr>
              <a:t>    campos verdes;  </a:t>
            </a:r>
            <a:r>
              <a:rPr lang="pt-BR" altLang="pt-BR" sz="2300" b="1" dirty="0">
                <a:solidFill>
                  <a:srgbClr val="00B050"/>
                </a:solidFill>
                <a:latin typeface="Arial Narrow" panose="020B0606020202030204" pitchFamily="34" charset="0"/>
              </a:rPr>
              <a:t>árvores frondosas; </a:t>
            </a: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altLang="pt-BR" sz="2300" b="1" dirty="0">
                <a:latin typeface="Arial Narrow" panose="020B0606020202030204" pitchFamily="34" charset="0"/>
              </a:rPr>
              <a:t>    ovelhas e gado</a:t>
            </a:r>
            <a:r>
              <a:rPr lang="pt-BR" altLang="pt-BR" sz="2300" dirty="0">
                <a:latin typeface="Arial Narrow" panose="020B0606020202030204" pitchFamily="34" charset="0"/>
              </a:rPr>
              <a:t>;  </a:t>
            </a:r>
            <a:r>
              <a:rPr lang="pt-BR" altLang="pt-BR" sz="2300" b="1" dirty="0">
                <a:solidFill>
                  <a:srgbClr val="FF0000"/>
                </a:solidFill>
                <a:latin typeface="Arial Narrow" panose="020B0606020202030204" pitchFamily="34" charset="0"/>
              </a:rPr>
              <a:t>dias ensolarados;  </a:t>
            </a: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lang="pt-BR" altLang="pt-BR" sz="2300" dirty="0">
                <a:latin typeface="Arial Narrow" panose="020B0606020202030204" pitchFamily="34" charset="0"/>
              </a:rPr>
              <a:t>    </a:t>
            </a:r>
            <a:r>
              <a:rPr lang="pt-BR" altLang="pt-BR" sz="2300" b="1" dirty="0">
                <a:latin typeface="Arial Narrow" panose="020B0606020202030204" pitchFamily="34" charset="0"/>
              </a:rPr>
              <a:t>regatos de água cristalina</a:t>
            </a:r>
            <a:r>
              <a:rPr lang="pt-BR" altLang="pt-BR" sz="2300" dirty="0">
                <a:latin typeface="Arial Narrow" panose="020B0606020202030204" pitchFamily="34" charset="0"/>
              </a:rPr>
              <a:t>; </a:t>
            </a:r>
            <a:r>
              <a:rPr lang="pt-BR" altLang="pt-BR" sz="2300" b="1" dirty="0">
                <a:solidFill>
                  <a:srgbClr val="C00000"/>
                </a:solidFill>
                <a:latin typeface="Arial Narrow" panose="020B0606020202030204" pitchFamily="34" charset="0"/>
              </a:rPr>
              <a:t>aves que cantam. </a:t>
            </a:r>
          </a:p>
          <a:p>
            <a:endParaRPr lang="pt-BR" altLang="pt-BR" sz="28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4918BD3-4261-9CE1-5E6E-2CA401291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277" y="1124744"/>
            <a:ext cx="5468371" cy="5040560"/>
          </a:xfrm>
          <a:prstGeom prst="rec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2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ítulo 4">
            <a:extLst>
              <a:ext uri="{FF2B5EF4-FFF2-40B4-BE49-F238E27FC236}">
                <a16:creationId xmlns:a16="http://schemas.microsoft.com/office/drawing/2014/main" id="{531B984C-7339-40A8-BC71-126938B02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336" y="10552"/>
            <a:ext cx="11881320" cy="898169"/>
          </a:xfrm>
          <a:solidFill>
            <a:srgbClr val="FFCCFF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br>
              <a:rPr lang="pt-BR" altLang="pt-BR" sz="3200" b="1" dirty="0"/>
            </a:br>
            <a:br>
              <a:rPr lang="pt-BR" altLang="pt-BR" sz="3200" b="1" dirty="0"/>
            </a:br>
            <a:br>
              <a:rPr lang="pt-BR" altLang="pt-BR" sz="3200" b="1" dirty="0"/>
            </a:br>
            <a:br>
              <a:rPr lang="pt-BR" altLang="pt-BR" sz="3200" b="1" dirty="0"/>
            </a:br>
            <a:r>
              <a:rPr lang="pt-BR" altLang="pt-BR" sz="3200" b="1" dirty="0"/>
              <a:t>O NEOCLASSICISMO NO BRASIL -  CARACTERÍSTICAS GERAIS </a:t>
            </a:r>
            <a:br>
              <a:rPr lang="pt-BR" altLang="pt-BR" sz="3200" b="1" dirty="0"/>
            </a:br>
            <a:br>
              <a:rPr lang="pt-BR" altLang="pt-BR" sz="3200" b="1" dirty="0"/>
            </a:br>
            <a:br>
              <a:rPr lang="pt-BR" altLang="pt-BR" sz="3200" b="1" dirty="0"/>
            </a:br>
            <a:br>
              <a:rPr lang="pt-BR" altLang="pt-BR" sz="3200" b="1" dirty="0"/>
            </a:br>
            <a:endParaRPr lang="pt-BR" altLang="pt-BR" sz="3200" b="1" dirty="0"/>
          </a:p>
        </p:txBody>
      </p:sp>
      <p:sp>
        <p:nvSpPr>
          <p:cNvPr id="24579" name="Espaço Reservado para Conteúdo 5">
            <a:extLst>
              <a:ext uri="{FF2B5EF4-FFF2-40B4-BE49-F238E27FC236}">
                <a16:creationId xmlns:a16="http://schemas.microsoft.com/office/drawing/2014/main" id="{305DF34C-23FF-424A-B0E5-13A0DD69B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2" y="1052736"/>
            <a:ext cx="11377264" cy="5688632"/>
          </a:xfrm>
          <a:solidFill>
            <a:schemeClr val="bg1"/>
          </a:solidFill>
        </p:spPr>
        <p:txBody>
          <a:bodyPr/>
          <a:lstStyle/>
          <a:p>
            <a:pPr marL="514350" indent="-514350" algn="just">
              <a:buFont typeface="Arial" panose="020B0604020202020204" pitchFamily="34" charset="0"/>
              <a:buAutoNum type="alphaUcParenR"/>
            </a:pPr>
            <a:r>
              <a:rPr lang="pt-BR" altLang="pt-BR" sz="2500" b="1" dirty="0">
                <a:solidFill>
                  <a:srgbClr val="00B050"/>
                </a:solidFill>
                <a:latin typeface="Arial Narrow" panose="020B0606020202030204" pitchFamily="34" charset="0"/>
              </a:rPr>
              <a:t>Exaltação da natureza;</a:t>
            </a:r>
          </a:p>
          <a:p>
            <a:pPr marL="514350" indent="-514350" algn="just">
              <a:buFont typeface="Arial" panose="020B0604020202020204" pitchFamily="34" charset="0"/>
              <a:buAutoNum type="alphaUcParenR"/>
            </a:pPr>
            <a:r>
              <a:rPr lang="pt-BR" altLang="pt-BR" sz="2500" b="1" dirty="0">
                <a:solidFill>
                  <a:srgbClr val="0070C0"/>
                </a:solidFill>
                <a:latin typeface="Arial Narrow" panose="020B0606020202030204" pitchFamily="34" charset="0"/>
              </a:rPr>
              <a:t>Valorização do cotidiano e da vida simples, pastoril e no campo (bucolismo);</a:t>
            </a:r>
          </a:p>
          <a:p>
            <a:pPr marL="514350" indent="-514350" algn="just">
              <a:buFont typeface="Arial" panose="020B0604020202020204" pitchFamily="34" charset="0"/>
              <a:buAutoNum type="alphaUcParenR"/>
            </a:pPr>
            <a:r>
              <a:rPr lang="pt-BR" altLang="pt-BR" sz="2500" b="1" dirty="0">
                <a:solidFill>
                  <a:srgbClr val="FF5050"/>
                </a:solidFill>
                <a:latin typeface="Arial Narrow" panose="020B0606020202030204" pitchFamily="34" charset="0"/>
              </a:rPr>
              <a:t>Crítica a vida nos centros urbanos;</a:t>
            </a:r>
          </a:p>
          <a:p>
            <a:pPr marL="514350" indent="-514350" algn="just">
              <a:buFont typeface="Arial" panose="020B0604020202020204" pitchFamily="34" charset="0"/>
              <a:buAutoNum type="alphaUcParenR"/>
            </a:pPr>
            <a:r>
              <a:rPr lang="pt-BR" altLang="pt-BR" sz="2500" b="1" dirty="0">
                <a:solidFill>
                  <a:srgbClr val="102766"/>
                </a:solidFill>
                <a:latin typeface="Arial Narrow" panose="020B0606020202030204" pitchFamily="34" charset="0"/>
              </a:rPr>
              <a:t>Modelo clássico poético;</a:t>
            </a:r>
          </a:p>
          <a:p>
            <a:pPr marL="514350" indent="-514350" algn="just">
              <a:buFont typeface="Arial" panose="020B0604020202020204" pitchFamily="34" charset="0"/>
              <a:buAutoNum type="alphaUcParenR"/>
            </a:pPr>
            <a:r>
              <a:rPr lang="pt-BR" altLang="pt-BR" sz="2500" b="1" dirty="0">
                <a:solidFill>
                  <a:srgbClr val="CC3300"/>
                </a:solidFill>
                <a:latin typeface="Arial Narrow" panose="020B0606020202030204" pitchFamily="34" charset="0"/>
              </a:rPr>
              <a:t>Linguagem simples;</a:t>
            </a:r>
          </a:p>
          <a:p>
            <a:pPr marL="514350" indent="-514350" algn="just">
              <a:buFont typeface="Arial" panose="020B0604020202020204" pitchFamily="34" charset="0"/>
              <a:buAutoNum type="alphaUcParenR"/>
            </a:pPr>
            <a:r>
              <a:rPr lang="pt-BR" altLang="pt-BR" sz="2500" b="1" dirty="0">
                <a:solidFill>
                  <a:srgbClr val="00B050"/>
                </a:solidFill>
                <a:latin typeface="Arial Narrow" panose="020B0606020202030204" pitchFamily="34" charset="0"/>
              </a:rPr>
              <a:t>Utilização de pseudônimos;</a:t>
            </a:r>
          </a:p>
          <a:p>
            <a:pPr marL="514350" indent="-514350" algn="just">
              <a:buFont typeface="Arial" panose="020B0604020202020204" pitchFamily="34" charset="0"/>
              <a:buAutoNum type="alphaUcParenR"/>
            </a:pPr>
            <a:r>
              <a:rPr lang="pt-BR" altLang="pt-BR" sz="2500" b="1" dirty="0">
                <a:solidFill>
                  <a:srgbClr val="102766"/>
                </a:solidFill>
                <a:latin typeface="Arial Narrow" panose="020B0606020202030204" pitchFamily="34" charset="0"/>
              </a:rPr>
              <a:t>Objetividade;</a:t>
            </a:r>
          </a:p>
          <a:p>
            <a:pPr marL="514350" indent="-514350" algn="just">
              <a:buFont typeface="Arial" panose="020B0604020202020204" pitchFamily="34" charset="0"/>
              <a:buAutoNum type="alphaUcParenR"/>
            </a:pPr>
            <a:r>
              <a:rPr lang="pt-BR" altLang="pt-BR" sz="2500" b="1" dirty="0">
                <a:solidFill>
                  <a:srgbClr val="CC3300"/>
                </a:solidFill>
                <a:latin typeface="Arial Narrow" panose="020B0606020202030204" pitchFamily="34" charset="0"/>
              </a:rPr>
              <a:t>Temas simples: </a:t>
            </a:r>
            <a:r>
              <a:rPr lang="pt-BR" altLang="pt-BR" sz="2500" b="1" dirty="0">
                <a:solidFill>
                  <a:srgbClr val="0033CC"/>
                </a:solidFill>
                <a:latin typeface="Arial Narrow" panose="020B0606020202030204" pitchFamily="34" charset="0"/>
              </a:rPr>
              <a:t>amor, vida, casamento, paisagem;</a:t>
            </a:r>
          </a:p>
          <a:p>
            <a:pPr marL="514350" indent="-514350" algn="just">
              <a:buFont typeface="Arial" panose="020B0604020202020204" pitchFamily="34" charset="0"/>
              <a:buAutoNum type="alphaUcParenR"/>
            </a:pPr>
            <a:r>
              <a:rPr lang="pt-BR" altLang="pt-BR" sz="2500" b="1" dirty="0" err="1">
                <a:solidFill>
                  <a:srgbClr val="008000"/>
                </a:solidFill>
                <a:latin typeface="Arial Narrow" panose="020B0606020202030204" pitchFamily="34" charset="0"/>
              </a:rPr>
              <a:t>Fugere</a:t>
            </a:r>
            <a:r>
              <a:rPr lang="pt-BR" altLang="pt-BR" sz="2500" b="1" dirty="0">
                <a:solidFill>
                  <a:srgbClr val="008000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500" b="1" dirty="0" err="1">
                <a:solidFill>
                  <a:srgbClr val="008000"/>
                </a:solidFill>
                <a:latin typeface="Arial Narrow" panose="020B0606020202030204" pitchFamily="34" charset="0"/>
              </a:rPr>
              <a:t>Urbem</a:t>
            </a:r>
            <a:r>
              <a:rPr lang="pt-BR" altLang="pt-BR" sz="2500" b="1" dirty="0">
                <a:solidFill>
                  <a:srgbClr val="008000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500" b="1" dirty="0">
                <a:solidFill>
                  <a:srgbClr val="CC00FF"/>
                </a:solidFill>
                <a:latin typeface="Arial Narrow" panose="020B0606020202030204" pitchFamily="34" charset="0"/>
              </a:rPr>
              <a:t>(fugir da cidade);</a:t>
            </a:r>
          </a:p>
          <a:p>
            <a:pPr marL="514350" indent="-514350" algn="just">
              <a:buFont typeface="Arial" panose="020B0604020202020204" pitchFamily="34" charset="0"/>
              <a:buAutoNum type="alphaUcParenR"/>
            </a:pPr>
            <a:r>
              <a:rPr lang="pt-BR" altLang="pt-BR" sz="2500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Inutilia</a:t>
            </a:r>
            <a:r>
              <a:rPr lang="pt-BR" altLang="pt-BR" sz="2500" b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500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Truncat</a:t>
            </a:r>
            <a:r>
              <a:rPr lang="pt-BR" altLang="pt-BR" sz="2500" b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500" b="1" dirty="0">
                <a:latin typeface="Arial Narrow" panose="020B0606020202030204" pitchFamily="34" charset="0"/>
              </a:rPr>
              <a:t>(cortar o inútil);</a:t>
            </a:r>
          </a:p>
          <a:p>
            <a:pPr marL="514350" indent="-514350" algn="just">
              <a:buFont typeface="Arial" panose="020B0604020202020204" pitchFamily="34" charset="0"/>
              <a:buAutoNum type="alphaUcParenR"/>
            </a:pPr>
            <a:r>
              <a:rPr lang="pt-BR" altLang="pt-BR" sz="2500" b="1" dirty="0">
                <a:latin typeface="Arial Narrow" panose="020B0606020202030204" pitchFamily="34" charset="0"/>
              </a:rPr>
              <a:t>Áurea </a:t>
            </a:r>
            <a:r>
              <a:rPr lang="pt-BR" altLang="pt-BR" sz="2500" b="1" dirty="0" err="1">
                <a:latin typeface="Arial Narrow" panose="020B0606020202030204" pitchFamily="34" charset="0"/>
              </a:rPr>
              <a:t>Medíocritas</a:t>
            </a:r>
            <a:r>
              <a:rPr lang="pt-BR" altLang="pt-BR" sz="2500" b="1" dirty="0">
                <a:latin typeface="Arial Narrow" panose="020B0606020202030204" pitchFamily="34" charset="0"/>
              </a:rPr>
              <a:t> </a:t>
            </a:r>
            <a:r>
              <a:rPr lang="pt-BR" altLang="pt-BR" sz="2500" b="1" dirty="0">
                <a:solidFill>
                  <a:srgbClr val="0033CC"/>
                </a:solidFill>
                <a:latin typeface="Arial Narrow" panose="020B0606020202030204" pitchFamily="34" charset="0"/>
              </a:rPr>
              <a:t>(mediocridade áurea/vida comum)</a:t>
            </a:r>
          </a:p>
          <a:p>
            <a:pPr marL="514350" indent="-514350" algn="just">
              <a:buFont typeface="Arial" panose="020B0604020202020204" pitchFamily="34" charset="0"/>
              <a:buAutoNum type="alphaUcParenR"/>
            </a:pPr>
            <a:r>
              <a:rPr lang="pt-BR" altLang="pt-BR" sz="2500" b="1" dirty="0">
                <a:solidFill>
                  <a:srgbClr val="002060"/>
                </a:solidFill>
                <a:latin typeface="Arial Narrow" panose="020B0606020202030204" pitchFamily="34" charset="0"/>
              </a:rPr>
              <a:t>Lócus </a:t>
            </a:r>
            <a:r>
              <a:rPr lang="pt-BR" altLang="pt-BR" sz="2500" b="1" dirty="0" err="1">
                <a:solidFill>
                  <a:srgbClr val="002060"/>
                </a:solidFill>
                <a:latin typeface="Arial Narrow" panose="020B0606020202030204" pitchFamily="34" charset="0"/>
              </a:rPr>
              <a:t>Amoenus</a:t>
            </a:r>
            <a:r>
              <a:rPr lang="pt-BR" altLang="pt-BR" sz="2500" b="1" dirty="0">
                <a:solidFill>
                  <a:srgbClr val="002060"/>
                </a:solidFill>
                <a:latin typeface="Arial Narrow" panose="020B0606020202030204" pitchFamily="34" charset="0"/>
              </a:rPr>
              <a:t> (refúgio ameno/agradável).</a:t>
            </a:r>
            <a:endParaRPr lang="pt-BR" altLang="pt-BR" sz="2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528927"/>
      </p:ext>
    </p:extLst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5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5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5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5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F9A67CAC-FF60-4BB2-B390-21C8A5902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776" y="224495"/>
            <a:ext cx="7921004" cy="6409010"/>
          </a:xfrm>
          <a:prstGeom prst="rect">
            <a:avLst/>
          </a:prstGeom>
          <a:solidFill>
            <a:srgbClr val="AFEF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>
              <a:solidFill>
                <a:srgbClr val="000000"/>
              </a:solidFill>
              <a:cs typeface="+mn-cs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4EEEAA0B-3FEA-4741-9D26-53B159AD4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271" y="1772816"/>
            <a:ext cx="3419474" cy="331909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>
              <a:solidFill>
                <a:srgbClr val="000000"/>
              </a:solidFill>
              <a:cs typeface="+mn-cs"/>
            </a:endParaRPr>
          </a:p>
        </p:txBody>
      </p:sp>
      <p:sp>
        <p:nvSpPr>
          <p:cNvPr id="9220" name="Rectangle 5">
            <a:extLst>
              <a:ext uri="{FF2B5EF4-FFF2-40B4-BE49-F238E27FC236}">
                <a16:creationId xmlns:a16="http://schemas.microsoft.com/office/drawing/2014/main" id="{2EC055B4-3DF7-465A-B227-DFF0031E9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985" y="62984"/>
            <a:ext cx="5616575" cy="719138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pt-BR" altLang="pt-BR">
              <a:solidFill>
                <a:srgbClr val="000000"/>
              </a:solidFill>
              <a:cs typeface="+mn-cs"/>
            </a:endParaRPr>
          </a:p>
        </p:txBody>
      </p:sp>
      <p:sp>
        <p:nvSpPr>
          <p:cNvPr id="9221" name="Text Box 9">
            <a:extLst>
              <a:ext uri="{FF2B5EF4-FFF2-40B4-BE49-F238E27FC236}">
                <a16:creationId xmlns:a16="http://schemas.microsoft.com/office/drawing/2014/main" id="{0ED55AC7-02C7-4727-B94B-2E71DB10FE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7808" y="954885"/>
            <a:ext cx="7523929" cy="5293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2400" b="1" dirty="0">
                <a:solidFill>
                  <a:srgbClr val="000000"/>
                </a:solidFill>
                <a:cs typeface="+mn-cs"/>
              </a:rPr>
              <a:t>1) </a:t>
            </a:r>
            <a:r>
              <a:rPr lang="pt-BR" altLang="pt-BR" sz="2400" b="1" dirty="0">
                <a:solidFill>
                  <a:srgbClr val="CC3300"/>
                </a:solidFill>
                <a:latin typeface="Arial Narrow" panose="020B0606020202030204" pitchFamily="34" charset="0"/>
                <a:cs typeface="+mn-cs"/>
              </a:rPr>
              <a:t>BUSCA DA SIMPLICIDADE </a:t>
            </a:r>
          </a:p>
          <a:p>
            <a:pPr eaLnBrk="1" hangingPunct="1">
              <a:defRPr/>
            </a:pPr>
            <a:endParaRPr lang="pt-BR" altLang="pt-BR" b="1" dirty="0">
              <a:solidFill>
                <a:srgbClr val="000000"/>
              </a:solidFill>
              <a:cs typeface="+mn-cs"/>
            </a:endParaRP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6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A fórmula básica do Arcadismo representa-se assim: </a:t>
            </a:r>
          </a:p>
          <a:p>
            <a:pPr eaLnBrk="1" hangingPunct="1">
              <a:defRPr/>
            </a:pPr>
            <a:endParaRPr lang="pt-BR" altLang="pt-BR" sz="1200" b="1" dirty="0">
              <a:solidFill>
                <a:srgbClr val="000000"/>
              </a:solidFill>
              <a:latin typeface="Arial Narrow" panose="020B0606020202030204" pitchFamily="34" charset="0"/>
              <a:cs typeface="+mn-cs"/>
            </a:endParaRPr>
          </a:p>
          <a:p>
            <a:pPr algn="ctr" eaLnBrk="1" hangingPunct="1">
              <a:defRPr/>
            </a:pPr>
            <a:r>
              <a:rPr lang="pt-BR" altLang="pt-BR" sz="2600" b="1" dirty="0">
                <a:solidFill>
                  <a:srgbClr val="CC3300"/>
                </a:solidFill>
                <a:latin typeface="Arial Narrow" panose="020B0606020202030204" pitchFamily="34" charset="0"/>
                <a:cs typeface="+mn-cs"/>
              </a:rPr>
              <a:t>Verdade</a:t>
            </a:r>
            <a:r>
              <a:rPr lang="pt-BR" altLang="pt-BR" sz="26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 = </a:t>
            </a:r>
            <a:r>
              <a:rPr lang="pt-BR" altLang="pt-BR" sz="2600" b="1" dirty="0">
                <a:solidFill>
                  <a:srgbClr val="102766"/>
                </a:solidFill>
                <a:latin typeface="Arial Narrow" panose="020B0606020202030204" pitchFamily="34" charset="0"/>
                <a:cs typeface="+mn-cs"/>
              </a:rPr>
              <a:t>Razão</a:t>
            </a:r>
            <a:r>
              <a:rPr lang="pt-BR" altLang="pt-BR" sz="26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 = </a:t>
            </a:r>
            <a:r>
              <a:rPr lang="pt-BR" altLang="pt-BR" sz="2600" b="1" dirty="0">
                <a:solidFill>
                  <a:srgbClr val="00B050"/>
                </a:solidFill>
                <a:latin typeface="Arial Narrow" panose="020B0606020202030204" pitchFamily="34" charset="0"/>
                <a:cs typeface="+mn-cs"/>
              </a:rPr>
              <a:t>Simplicidade</a:t>
            </a:r>
            <a:r>
              <a:rPr lang="pt-BR" altLang="pt-BR" sz="2600" dirty="0">
                <a:solidFill>
                  <a:srgbClr val="00B050"/>
                </a:solidFill>
                <a:latin typeface="Arial Narrow" panose="020B0606020202030204" pitchFamily="34" charset="0"/>
                <a:cs typeface="+mn-cs"/>
              </a:rPr>
              <a:t> </a:t>
            </a:r>
          </a:p>
          <a:p>
            <a:pPr eaLnBrk="1" hangingPunct="1">
              <a:defRPr/>
            </a:pPr>
            <a:endParaRPr lang="pt-BR" altLang="pt-BR" sz="2600" dirty="0">
              <a:solidFill>
                <a:srgbClr val="000000"/>
              </a:solidFill>
              <a:latin typeface="Arial Narrow" panose="020B0606020202030204" pitchFamily="34" charset="0"/>
              <a:cs typeface="+mn-cs"/>
            </a:endParaRP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6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A </a:t>
            </a:r>
            <a:r>
              <a:rPr lang="pt-BR" altLang="pt-BR" sz="26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simplicidade</a:t>
            </a:r>
            <a:r>
              <a:rPr lang="pt-BR" altLang="pt-BR" sz="26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 - essência do movimento, </a:t>
            </a:r>
            <a:r>
              <a:rPr lang="pt-BR" altLang="pt-BR" sz="2600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  <a:cs typeface="+mn-cs"/>
              </a:rPr>
              <a:t>avesso da confusão e do </a:t>
            </a:r>
            <a:r>
              <a:rPr lang="pt-BR" altLang="pt-BR" sz="2600" dirty="0" err="1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  <a:cs typeface="+mn-cs"/>
              </a:rPr>
              <a:t>retorcimento</a:t>
            </a:r>
            <a:r>
              <a:rPr lang="pt-BR" altLang="pt-BR" sz="2600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  <a:cs typeface="+mn-cs"/>
              </a:rPr>
              <a:t> Barroco </a:t>
            </a:r>
            <a:r>
              <a:rPr lang="pt-BR" altLang="pt-BR" sz="26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–</a:t>
            </a:r>
          </a:p>
          <a:p>
            <a:pPr algn="just" eaLnBrk="1" hangingPunct="1">
              <a:defRPr/>
            </a:pPr>
            <a:endParaRPr lang="pt-BR" altLang="pt-BR" sz="1200" dirty="0">
              <a:solidFill>
                <a:srgbClr val="000000"/>
              </a:solidFill>
              <a:latin typeface="Arial Narrow" panose="020B0606020202030204" pitchFamily="34" charset="0"/>
              <a:cs typeface="+mn-cs"/>
            </a:endParaRP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6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Como pode o artista ter certeza de que sua obra é integralmente simples?</a:t>
            </a:r>
          </a:p>
          <a:p>
            <a:pPr algn="just" eaLnBrk="1" hangingPunct="1">
              <a:defRPr/>
            </a:pPr>
            <a:endParaRPr lang="pt-BR" altLang="pt-BR" sz="1200" dirty="0">
              <a:solidFill>
                <a:srgbClr val="000000"/>
              </a:solidFill>
              <a:latin typeface="Arial Narrow" panose="020B0606020202030204" pitchFamily="34" charset="0"/>
              <a:cs typeface="+mn-cs"/>
            </a:endParaRP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6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A saída está na imitação </a:t>
            </a:r>
            <a:r>
              <a:rPr lang="pt-BR" altLang="pt-BR" sz="2600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  <a:cs typeface="+mn-cs"/>
              </a:rPr>
              <a:t>(que significa seguir modelos e não copiar</a:t>
            </a:r>
            <a:r>
              <a:rPr lang="pt-BR" altLang="pt-BR" sz="26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), tanto da natureza quanto dos </a:t>
            </a:r>
            <a:r>
              <a:rPr lang="pt-BR" altLang="pt-BR" sz="2600" b="1" dirty="0">
                <a:solidFill>
                  <a:srgbClr val="CC3300"/>
                </a:solidFill>
                <a:latin typeface="Arial Narrow" panose="020B0606020202030204" pitchFamily="34" charset="0"/>
                <a:cs typeface="+mn-cs"/>
              </a:rPr>
              <a:t>velhos clássicos.</a:t>
            </a:r>
          </a:p>
        </p:txBody>
      </p:sp>
      <p:sp>
        <p:nvSpPr>
          <p:cNvPr id="9222" name="Text Box 11">
            <a:extLst>
              <a:ext uri="{FF2B5EF4-FFF2-40B4-BE49-F238E27FC236}">
                <a16:creationId xmlns:a16="http://schemas.microsoft.com/office/drawing/2014/main" id="{3FC1CA9A-3C00-473D-A311-9FC890F00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985" y="74236"/>
            <a:ext cx="6168008" cy="7078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4000" b="1" dirty="0">
                <a:solidFill>
                  <a:srgbClr val="FFFFFF"/>
                </a:solidFill>
                <a:latin typeface="Garamond" panose="02020404030301010803" pitchFamily="18" charset="0"/>
                <a:cs typeface="+mn-cs"/>
              </a:rPr>
              <a:t>Arcadismo: características</a:t>
            </a:r>
          </a:p>
        </p:txBody>
      </p:sp>
      <p:pic>
        <p:nvPicPr>
          <p:cNvPr id="9223" name="Picture 12" descr="arcadismo1">
            <a:extLst>
              <a:ext uri="{FF2B5EF4-FFF2-40B4-BE49-F238E27FC236}">
                <a16:creationId xmlns:a16="http://schemas.microsoft.com/office/drawing/2014/main" id="{5FAFC827-824E-4138-8F44-1CF832F18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20" y="2282825"/>
            <a:ext cx="3203575" cy="22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CC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E3D45E08-6D95-49F7-A9F7-71D8EE17C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500" y="0"/>
            <a:ext cx="7056164" cy="6858000"/>
          </a:xfrm>
          <a:prstGeom prst="rect">
            <a:avLst/>
          </a:prstGeom>
          <a:solidFill>
            <a:srgbClr val="AFEF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>
              <a:solidFill>
                <a:srgbClr val="000000"/>
              </a:solidFill>
              <a:cs typeface="+mn-cs"/>
            </a:endParaRP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9998776F-FCBC-4323-A716-1C1F88B8F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998" y="1583162"/>
            <a:ext cx="4464100" cy="472615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>
              <a:solidFill>
                <a:srgbClr val="000000"/>
              </a:solidFill>
              <a:cs typeface="+mn-cs"/>
            </a:endParaRPr>
          </a:p>
        </p:txBody>
      </p:sp>
      <p:sp>
        <p:nvSpPr>
          <p:cNvPr id="10244" name="Rectangle 4">
            <a:extLst>
              <a:ext uri="{FF2B5EF4-FFF2-40B4-BE49-F238E27FC236}">
                <a16:creationId xmlns:a16="http://schemas.microsoft.com/office/drawing/2014/main" id="{2989FA24-7E66-44AB-9BE9-7483F0369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475" y="209858"/>
            <a:ext cx="5616575" cy="719138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pt-BR" altLang="pt-BR">
              <a:solidFill>
                <a:srgbClr val="000000"/>
              </a:solidFill>
              <a:cs typeface="+mn-cs"/>
            </a:endParaRPr>
          </a:p>
        </p:txBody>
      </p:sp>
      <p:sp>
        <p:nvSpPr>
          <p:cNvPr id="10245" name="Text Box 5">
            <a:extLst>
              <a:ext uri="{FF2B5EF4-FFF2-40B4-BE49-F238E27FC236}">
                <a16:creationId xmlns:a16="http://schemas.microsoft.com/office/drawing/2014/main" id="{9754F9BF-65AC-4428-8E71-C3CF66BA1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8487" y="898144"/>
            <a:ext cx="6732190" cy="58785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24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2) IMITAÇÃO DA NATUREZA </a:t>
            </a:r>
          </a:p>
          <a:p>
            <a:pPr eaLnBrk="1" hangingPunct="1">
              <a:defRPr/>
            </a:pPr>
            <a:endParaRPr lang="pt-BR" altLang="pt-BR" dirty="0">
              <a:solidFill>
                <a:srgbClr val="000000"/>
              </a:solidFill>
              <a:cs typeface="+mn-cs"/>
            </a:endParaRP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300" dirty="0">
                <a:latin typeface="Arial Narrow" panose="020B0606020202030204" pitchFamily="34" charset="0"/>
                <a:cs typeface="+mn-cs"/>
              </a:rPr>
              <a:t>Ao contrário do Barroco, urbano, há no </a:t>
            </a:r>
            <a:r>
              <a:rPr lang="pt-BR" altLang="pt-BR" sz="2300" b="1" dirty="0">
                <a:highlight>
                  <a:srgbClr val="FFFF00"/>
                </a:highlight>
                <a:latin typeface="Arial Narrow" panose="020B0606020202030204" pitchFamily="34" charset="0"/>
                <a:cs typeface="+mn-cs"/>
              </a:rPr>
              <a:t>Arcadismo</a:t>
            </a:r>
            <a:r>
              <a:rPr lang="pt-BR" altLang="pt-BR" sz="2300" dirty="0">
                <a:latin typeface="Arial Narrow" panose="020B0606020202030204" pitchFamily="34" charset="0"/>
                <a:cs typeface="+mn-cs"/>
              </a:rPr>
              <a:t> um retorno à ordem natural. 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dirty="0">
              <a:latin typeface="Arial Narrow" panose="020B0606020202030204" pitchFamily="34" charset="0"/>
              <a:cs typeface="+mn-cs"/>
            </a:endParaRP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300" dirty="0">
                <a:latin typeface="Arial Narrow" panose="020B0606020202030204" pitchFamily="34" charset="0"/>
                <a:cs typeface="+mn-cs"/>
              </a:rPr>
              <a:t>Como na Literatura Clássica, a natureza adquire um sentido de </a:t>
            </a:r>
            <a:r>
              <a:rPr lang="pt-BR" altLang="pt-BR" sz="2300" b="1" dirty="0">
                <a:latin typeface="Arial Narrow" panose="020B0606020202030204" pitchFamily="34" charset="0"/>
                <a:cs typeface="+mn-cs"/>
              </a:rPr>
              <a:t>simplicidade</a:t>
            </a:r>
            <a:r>
              <a:rPr lang="pt-BR" altLang="pt-BR" sz="2300" dirty="0">
                <a:latin typeface="Arial Narrow" panose="020B0606020202030204" pitchFamily="34" charset="0"/>
                <a:cs typeface="+mn-cs"/>
              </a:rPr>
              <a:t>, </a:t>
            </a:r>
            <a:r>
              <a:rPr lang="pt-BR" altLang="pt-BR" sz="2300" b="1" dirty="0">
                <a:latin typeface="Arial Narrow" panose="020B0606020202030204" pitchFamily="34" charset="0"/>
                <a:cs typeface="+mn-cs"/>
              </a:rPr>
              <a:t>harmonia</a:t>
            </a:r>
            <a:r>
              <a:rPr lang="pt-BR" altLang="pt-BR" sz="2300" dirty="0">
                <a:latin typeface="Arial Narrow" panose="020B0606020202030204" pitchFamily="34" charset="0"/>
                <a:cs typeface="+mn-cs"/>
              </a:rPr>
              <a:t> e </a:t>
            </a:r>
            <a:r>
              <a:rPr lang="pt-BR" altLang="pt-BR" sz="2300" b="1" dirty="0">
                <a:latin typeface="Arial Narrow" panose="020B0606020202030204" pitchFamily="34" charset="0"/>
                <a:cs typeface="+mn-cs"/>
              </a:rPr>
              <a:t>verdade</a:t>
            </a:r>
            <a:r>
              <a:rPr lang="pt-BR" altLang="pt-BR" sz="2300" dirty="0">
                <a:latin typeface="Arial Narrow" panose="020B0606020202030204" pitchFamily="34" charset="0"/>
                <a:cs typeface="+mn-cs"/>
              </a:rPr>
              <a:t>. 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dirty="0">
              <a:latin typeface="Arial Narrow" panose="020B0606020202030204" pitchFamily="34" charset="0"/>
              <a:cs typeface="+mn-cs"/>
            </a:endParaRP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300" dirty="0">
                <a:latin typeface="Arial Narrow" panose="020B0606020202030204" pitchFamily="34" charset="0"/>
                <a:cs typeface="+mn-cs"/>
              </a:rPr>
              <a:t>Cultua-se o "</a:t>
            </a:r>
            <a:r>
              <a:rPr lang="pt-BR" altLang="pt-BR" sz="2300" b="1" dirty="0">
                <a:latin typeface="Arial Narrow" panose="020B0606020202030204" pitchFamily="34" charset="0"/>
                <a:cs typeface="+mn-cs"/>
              </a:rPr>
              <a:t>homem natural</a:t>
            </a:r>
            <a:r>
              <a:rPr lang="pt-BR" altLang="pt-BR" sz="2300" dirty="0">
                <a:latin typeface="Arial Narrow" panose="020B0606020202030204" pitchFamily="34" charset="0"/>
                <a:cs typeface="+mn-cs"/>
              </a:rPr>
              <a:t>", o que "imita" a natureza em sua </a:t>
            </a:r>
            <a:r>
              <a:rPr lang="pt-BR" altLang="pt-BR" sz="2300" b="1" dirty="0">
                <a:latin typeface="Arial Narrow" panose="020B0606020202030204" pitchFamily="34" charset="0"/>
                <a:cs typeface="+mn-cs"/>
              </a:rPr>
              <a:t>ordenação, serenidade, equilíbrio</a:t>
            </a:r>
            <a:r>
              <a:rPr lang="pt-BR" altLang="pt-BR" sz="2300" dirty="0">
                <a:latin typeface="Arial Narrow" panose="020B0606020202030204" pitchFamily="34" charset="0"/>
                <a:cs typeface="+mn-cs"/>
              </a:rPr>
              <a:t>, e condena-se toda ousadia, extravagância, exacerbação das emoções. </a:t>
            </a:r>
          </a:p>
          <a:p>
            <a:pPr algn="just" eaLnBrk="1" hangingPunct="1">
              <a:lnSpc>
                <a:spcPct val="150000"/>
              </a:lnSpc>
              <a:defRPr/>
            </a:pPr>
            <a:endParaRPr lang="pt-BR" altLang="pt-BR" dirty="0">
              <a:solidFill>
                <a:srgbClr val="000000"/>
              </a:solidFill>
              <a:latin typeface="Arial Narrow" panose="020B0606020202030204" pitchFamily="34" charset="0"/>
              <a:cs typeface="+mn-cs"/>
            </a:endParaRP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3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O Bucolismo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 (integração serena entre o indivíduo e a paisagem física) torna-se imperativo social, e os neoclássicos retornam às </a:t>
            </a:r>
            <a:r>
              <a:rPr lang="pt-BR" altLang="pt-BR" sz="2300" b="1" dirty="0">
                <a:solidFill>
                  <a:srgbClr val="FF0000"/>
                </a:solidFill>
                <a:latin typeface="Arial Narrow" panose="020B0606020202030204" pitchFamily="34" charset="0"/>
                <a:cs typeface="+mn-cs"/>
              </a:rPr>
              <a:t>fontes da antiguidade 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que definiam a poesia como cópia da natureza. </a:t>
            </a:r>
          </a:p>
        </p:txBody>
      </p:sp>
      <p:sp>
        <p:nvSpPr>
          <p:cNvPr id="10246" name="Text Box 6">
            <a:extLst>
              <a:ext uri="{FF2B5EF4-FFF2-40B4-BE49-F238E27FC236}">
                <a16:creationId xmlns:a16="http://schemas.microsoft.com/office/drawing/2014/main" id="{689DEF2C-55E4-409F-9342-BB94E552E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998" y="159480"/>
            <a:ext cx="5616575" cy="738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4200" dirty="0">
                <a:solidFill>
                  <a:srgbClr val="FFFFFF"/>
                </a:solidFill>
                <a:latin typeface="Garamond" panose="02020404030301010803" pitchFamily="18" charset="0"/>
                <a:cs typeface="+mn-cs"/>
              </a:rPr>
              <a:t>Arcadismo: característ</a:t>
            </a:r>
            <a:r>
              <a:rPr lang="pt-BR" altLang="pt-BR" sz="4000" dirty="0">
                <a:solidFill>
                  <a:srgbClr val="FFFFFF"/>
                </a:solidFill>
                <a:latin typeface="Garamond" panose="02020404030301010803" pitchFamily="18" charset="0"/>
                <a:cs typeface="+mn-cs"/>
              </a:rPr>
              <a:t>icas</a:t>
            </a:r>
          </a:p>
        </p:txBody>
      </p:sp>
      <p:pic>
        <p:nvPicPr>
          <p:cNvPr id="10247" name="Picture 7" descr="arcadismo1">
            <a:extLst>
              <a:ext uri="{FF2B5EF4-FFF2-40B4-BE49-F238E27FC236}">
                <a16:creationId xmlns:a16="http://schemas.microsoft.com/office/drawing/2014/main" id="{1F67CD6E-FB94-47EB-A6F9-CFE785648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060848"/>
            <a:ext cx="4139679" cy="367240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 animBg="1"/>
      <p:bldP spid="1024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950C5E7-12C5-43DC-A90F-882B856BE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2833" y="130175"/>
            <a:ext cx="7109831" cy="6597650"/>
          </a:xfrm>
          <a:prstGeom prst="rect">
            <a:avLst/>
          </a:prstGeom>
          <a:solidFill>
            <a:srgbClr val="AFEF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>
              <a:solidFill>
                <a:srgbClr val="000000"/>
              </a:solidFill>
              <a:cs typeface="+mn-cs"/>
            </a:endParaRP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1094C313-EFA8-4760-80DB-3091985AD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7" y="1628800"/>
            <a:ext cx="4752528" cy="403244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>
              <a:solidFill>
                <a:srgbClr val="000000"/>
              </a:solidFill>
              <a:cs typeface="+mn-cs"/>
            </a:endParaRPr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09868D49-EC7F-4DE8-8A12-EDC5DA4E2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7" y="197860"/>
            <a:ext cx="4968552" cy="81420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pt-BR" altLang="pt-BR">
              <a:solidFill>
                <a:srgbClr val="000000"/>
              </a:solidFill>
              <a:cs typeface="+mn-cs"/>
            </a:endParaRPr>
          </a:p>
        </p:txBody>
      </p:sp>
      <p:sp>
        <p:nvSpPr>
          <p:cNvPr id="12293" name="Text Box 5">
            <a:extLst>
              <a:ext uri="{FF2B5EF4-FFF2-40B4-BE49-F238E27FC236}">
                <a16:creationId xmlns:a16="http://schemas.microsoft.com/office/drawing/2014/main" id="{38186219-65E8-406F-A2DA-E23AF00F9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7381" y="442877"/>
            <a:ext cx="6696744" cy="59708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23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3) IMITAÇÃO DOS CLÁSSICOS</a:t>
            </a:r>
          </a:p>
          <a:p>
            <a:pPr eaLnBrk="1" hangingPunct="1">
              <a:defRPr/>
            </a:pPr>
            <a:endParaRPr lang="pt-BR" altLang="pt-BR" sz="2300" b="1" dirty="0">
              <a:solidFill>
                <a:srgbClr val="000000"/>
              </a:solidFill>
              <a:latin typeface="Arial Narrow" panose="020B0606020202030204" pitchFamily="34" charset="0"/>
              <a:cs typeface="+mn-cs"/>
            </a:endParaRP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Há o retorno ao universo de referências clássicas, proporcional à reação </a:t>
            </a:r>
            <a:r>
              <a:rPr lang="pt-BR" altLang="pt-BR" sz="2300" dirty="0" err="1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anti-barroca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 do movimento. </a:t>
            </a: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endParaRPr lang="pt-BR" altLang="pt-BR" sz="2300" dirty="0">
              <a:solidFill>
                <a:srgbClr val="000000"/>
              </a:solidFill>
              <a:latin typeface="Arial Narrow" panose="020B0606020202030204" pitchFamily="34" charset="0"/>
              <a:cs typeface="+mn-cs"/>
            </a:endParaRP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O escritor Árcade preocupa-se </a:t>
            </a:r>
            <a:r>
              <a:rPr lang="pt-BR" altLang="pt-BR" sz="2300" dirty="0">
                <a:latin typeface="Arial Narrow" panose="020B0606020202030204" pitchFamily="34" charset="0"/>
                <a:cs typeface="+mn-cs"/>
              </a:rPr>
              <a:t>em ser </a:t>
            </a:r>
            <a:r>
              <a:rPr lang="pt-BR" altLang="pt-BR" sz="2300" b="1" dirty="0">
                <a:solidFill>
                  <a:srgbClr val="FF0000"/>
                </a:solidFill>
                <a:latin typeface="Arial Narrow" panose="020B0606020202030204" pitchFamily="34" charset="0"/>
                <a:cs typeface="+mn-cs"/>
              </a:rPr>
              <a:t>s</a:t>
            </a:r>
            <a:r>
              <a:rPr lang="pt-BR" altLang="pt-BR" sz="2300" b="1" dirty="0">
                <a:solidFill>
                  <a:srgbClr val="CC3300"/>
                </a:solidFill>
                <a:latin typeface="Arial Narrow" panose="020B0606020202030204" pitchFamily="34" charset="0"/>
                <a:cs typeface="+mn-cs"/>
              </a:rPr>
              <a:t>imples, racional, inteligível.</a:t>
            </a:r>
            <a:r>
              <a:rPr lang="pt-BR" altLang="pt-BR" sz="2300" b="1" dirty="0">
                <a:solidFill>
                  <a:srgbClr val="00B050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E para atingir esses requisitos, exige-se </a:t>
            </a:r>
            <a:r>
              <a:rPr lang="pt-BR" altLang="pt-BR" sz="2300" dirty="0">
                <a:solidFill>
                  <a:srgbClr val="003399"/>
                </a:solidFill>
                <a:latin typeface="Arial Narrow" panose="020B0606020202030204" pitchFamily="34" charset="0"/>
                <a:cs typeface="+mn-cs"/>
              </a:rPr>
              <a:t>a </a:t>
            </a:r>
            <a:r>
              <a:rPr lang="pt-BR" altLang="pt-BR" sz="2300" b="1" dirty="0">
                <a:solidFill>
                  <a:srgbClr val="003399"/>
                </a:solidFill>
                <a:latin typeface="Arial Narrow" panose="020B0606020202030204" pitchFamily="34" charset="0"/>
                <a:cs typeface="+mn-cs"/>
              </a:rPr>
              <a:t>imitação dos autores consagrados da Antiguidade, preferencialmente os pastoris</a:t>
            </a:r>
            <a:r>
              <a:rPr lang="pt-BR" altLang="pt-BR" sz="2300" dirty="0">
                <a:solidFill>
                  <a:srgbClr val="003399"/>
                </a:solidFill>
                <a:latin typeface="Arial Narrow" panose="020B0606020202030204" pitchFamily="34" charset="0"/>
                <a:cs typeface="+mn-cs"/>
              </a:rPr>
              <a:t>. </a:t>
            </a:r>
          </a:p>
          <a:p>
            <a:pPr algn="just" eaLnBrk="1" hangingPunct="1">
              <a:defRPr/>
            </a:pPr>
            <a:endParaRPr lang="pt-BR" altLang="pt-BR" dirty="0">
              <a:solidFill>
                <a:srgbClr val="000000"/>
              </a:solidFill>
              <a:latin typeface="Arial Narrow" panose="020B0606020202030204" pitchFamily="34" charset="0"/>
              <a:cs typeface="+mn-cs"/>
            </a:endParaRPr>
          </a:p>
          <a:p>
            <a:pPr eaLnBrk="1" hangingPunct="1">
              <a:defRPr/>
            </a:pPr>
            <a:r>
              <a:rPr lang="pt-BR" altLang="pt-BR" sz="24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Diz um árcade português: </a:t>
            </a:r>
          </a:p>
          <a:p>
            <a:pPr eaLnBrk="1" hangingPunct="1">
              <a:defRPr/>
            </a:pPr>
            <a:endParaRPr lang="pt-BR" altLang="pt-BR" i="1" dirty="0">
              <a:solidFill>
                <a:srgbClr val="000000"/>
              </a:solidFill>
              <a:cs typeface="+mn-cs"/>
            </a:endParaRPr>
          </a:p>
          <a:p>
            <a:pPr algn="ctr" eaLnBrk="1" hangingPunct="1">
              <a:defRPr/>
            </a:pPr>
            <a:r>
              <a:rPr lang="pt-BR" altLang="pt-BR" sz="2300" i="1" dirty="0">
                <a:solidFill>
                  <a:srgbClr val="000000"/>
                </a:solidFill>
                <a:cs typeface="+mn-cs"/>
              </a:rPr>
              <a:t>O poeta que não seguir os antigos, perderá de todo o caminho, e não poderá jamais alcançar aquela </a:t>
            </a:r>
            <a:r>
              <a:rPr lang="pt-BR" altLang="pt-BR" sz="2300" i="1" u="sng" dirty="0">
                <a:solidFill>
                  <a:srgbClr val="000000"/>
                </a:solidFill>
                <a:cs typeface="+mn-cs"/>
              </a:rPr>
              <a:t>força, energia e majestade</a:t>
            </a:r>
            <a:r>
              <a:rPr lang="pt-BR" altLang="pt-BR" sz="2300" i="1" dirty="0">
                <a:solidFill>
                  <a:srgbClr val="000000"/>
                </a:solidFill>
                <a:cs typeface="+mn-cs"/>
              </a:rPr>
              <a:t> com quem nos retratam o formoso e angélico semblante da natureza.</a:t>
            </a: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60C74329-2ADE-4300-8091-B22ABD4BB3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352" y="186400"/>
            <a:ext cx="4824536" cy="6309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3500" dirty="0">
                <a:solidFill>
                  <a:srgbClr val="FFFFFF"/>
                </a:solidFill>
                <a:latin typeface="Garamond" panose="02020404030301010803" pitchFamily="18" charset="0"/>
                <a:cs typeface="+mn-cs"/>
              </a:rPr>
              <a:t>Arcadismo: características</a:t>
            </a:r>
          </a:p>
        </p:txBody>
      </p:sp>
      <p:pic>
        <p:nvPicPr>
          <p:cNvPr id="12295" name="Picture 8" descr="792px-David_-_Oath_of_the_Horatii">
            <a:extLst>
              <a:ext uri="{FF2B5EF4-FFF2-40B4-BE49-F238E27FC236}">
                <a16:creationId xmlns:a16="http://schemas.microsoft.com/office/drawing/2014/main" id="{6E16BB34-E7F3-4CA1-A164-5015E0772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37" y="2204864"/>
            <a:ext cx="3801496" cy="288032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2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2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2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2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2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2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29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animBg="1"/>
      <p:bldP spid="1229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>
            <a:extLst>
              <a:ext uri="{FF2B5EF4-FFF2-40B4-BE49-F238E27FC236}">
                <a16:creationId xmlns:a16="http://schemas.microsoft.com/office/drawing/2014/main" id="{7BD770FD-B1E8-4406-86CB-ACF724763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62" y="50935"/>
            <a:ext cx="8064896" cy="857785"/>
          </a:xfrm>
          <a:solidFill>
            <a:schemeClr val="bg1"/>
          </a:solidFill>
        </p:spPr>
        <p:txBody>
          <a:bodyPr anchor="t">
            <a:normAutofit fontScale="90000"/>
          </a:bodyPr>
          <a:lstStyle/>
          <a:p>
            <a:br>
              <a:rPr lang="pt-BR" altLang="pt-BR" sz="1100" b="1" dirty="0"/>
            </a:br>
            <a:r>
              <a:rPr lang="pt-BR" altLang="pt-BR" b="1" dirty="0">
                <a:solidFill>
                  <a:srgbClr val="FF0000"/>
                </a:solidFill>
              </a:rPr>
              <a:t>N </a:t>
            </a:r>
            <a:r>
              <a:rPr lang="pt-BR" altLang="pt-BR" b="1" dirty="0"/>
              <a:t>E </a:t>
            </a:r>
            <a:r>
              <a:rPr lang="pt-BR" altLang="pt-BR" b="1" dirty="0">
                <a:solidFill>
                  <a:srgbClr val="0070C0"/>
                </a:solidFill>
              </a:rPr>
              <a:t>O </a:t>
            </a:r>
            <a:r>
              <a:rPr lang="pt-BR" altLang="pt-BR" b="1" dirty="0">
                <a:solidFill>
                  <a:schemeClr val="accent6">
                    <a:lumMod val="75000"/>
                  </a:schemeClr>
                </a:solidFill>
              </a:rPr>
              <a:t>C </a:t>
            </a:r>
            <a:r>
              <a:rPr lang="pt-BR" altLang="pt-BR" b="1" dirty="0"/>
              <a:t>L </a:t>
            </a:r>
            <a:r>
              <a:rPr lang="pt-BR" altLang="pt-BR" b="1" dirty="0">
                <a:solidFill>
                  <a:srgbClr val="92D050"/>
                </a:solidFill>
              </a:rPr>
              <a:t>A </a:t>
            </a:r>
            <a:r>
              <a:rPr lang="pt-BR" altLang="pt-BR" b="1" dirty="0"/>
              <a:t>S </a:t>
            </a:r>
            <a:r>
              <a:rPr lang="pt-BR" altLang="pt-BR" b="1" dirty="0" err="1">
                <a:solidFill>
                  <a:srgbClr val="0070C0"/>
                </a:solidFill>
              </a:rPr>
              <a:t>S</a:t>
            </a:r>
            <a:r>
              <a:rPr lang="pt-BR" altLang="pt-BR" b="1" dirty="0">
                <a:solidFill>
                  <a:srgbClr val="0070C0"/>
                </a:solidFill>
              </a:rPr>
              <a:t> </a:t>
            </a:r>
            <a:r>
              <a:rPr lang="pt-BR" altLang="pt-BR" b="1" dirty="0"/>
              <a:t>I </a:t>
            </a:r>
            <a:r>
              <a:rPr lang="pt-BR" altLang="pt-BR" b="1" dirty="0">
                <a:solidFill>
                  <a:srgbClr val="C00000"/>
                </a:solidFill>
              </a:rPr>
              <a:t>C </a:t>
            </a:r>
            <a:r>
              <a:rPr lang="pt-BR" altLang="pt-BR" b="1" dirty="0"/>
              <a:t>I </a:t>
            </a:r>
            <a:r>
              <a:rPr lang="pt-BR" altLang="pt-BR" b="1" dirty="0">
                <a:solidFill>
                  <a:srgbClr val="7030A0"/>
                </a:solidFill>
              </a:rPr>
              <a:t>S </a:t>
            </a:r>
            <a:r>
              <a:rPr lang="pt-BR" altLang="pt-BR" b="1" dirty="0">
                <a:solidFill>
                  <a:schemeClr val="accent6"/>
                </a:solidFill>
              </a:rPr>
              <a:t>M </a:t>
            </a:r>
            <a:r>
              <a:rPr lang="pt-BR" altLang="pt-BR" b="1" dirty="0"/>
              <a:t>O </a:t>
            </a:r>
          </a:p>
        </p:txBody>
      </p:sp>
      <p:pic>
        <p:nvPicPr>
          <p:cNvPr id="8196" name="Picture 6" descr="C:\Documents and Settings\isabellarossiley\Meus documentos\Imagens concurso prof autor\predio NEOCLASSICISMO.jpg">
            <a:extLst>
              <a:ext uri="{FF2B5EF4-FFF2-40B4-BE49-F238E27FC236}">
                <a16:creationId xmlns:a16="http://schemas.microsoft.com/office/drawing/2014/main" id="{C75A927B-9238-4BC8-81DA-ED441000F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188640"/>
            <a:ext cx="3456384" cy="6244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7" name="CaixaDeTexto 7">
            <a:extLst>
              <a:ext uri="{FF2B5EF4-FFF2-40B4-BE49-F238E27FC236}">
                <a16:creationId xmlns:a16="http://schemas.microsoft.com/office/drawing/2014/main" id="{809C32A2-5E6A-4771-9D96-7292ECE74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6360" y="6469018"/>
            <a:ext cx="243832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dirty="0">
                <a:latin typeface="Arial Narrow" panose="020B0606020202030204" pitchFamily="34" charset="0"/>
              </a:rPr>
              <a:t>Samuele Piazza, </a:t>
            </a:r>
            <a:r>
              <a:rPr lang="pt-BR" altLang="pt-BR" dirty="0" err="1">
                <a:latin typeface="Arial Narrow" panose="020B0606020202030204" pitchFamily="34" charset="0"/>
              </a:rPr>
              <a:t>Creative</a:t>
            </a:r>
            <a:endParaRPr lang="pt-BR" altLang="pt-BR" dirty="0">
              <a:latin typeface="Arial Narrow" panose="020B0606020202030204" pitchFamily="34" charset="0"/>
            </a:endParaRPr>
          </a:p>
        </p:txBody>
      </p:sp>
      <p:sp>
        <p:nvSpPr>
          <p:cNvPr id="8198" name="CaixaDeTexto 10">
            <a:extLst>
              <a:ext uri="{FF2B5EF4-FFF2-40B4-BE49-F238E27FC236}">
                <a16:creationId xmlns:a16="http://schemas.microsoft.com/office/drawing/2014/main" id="{7DEF64EC-F628-412A-AFF1-55AA61DCF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4474" y="6186840"/>
            <a:ext cx="3456384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dirty="0">
                <a:latin typeface="Arial Narrow" panose="020B0606020202030204" pitchFamily="34" charset="0"/>
              </a:rPr>
              <a:t>Vincenzo </a:t>
            </a:r>
            <a:r>
              <a:rPr lang="pt-BR" altLang="pt-BR" dirty="0" err="1">
                <a:latin typeface="Arial Narrow" panose="020B0606020202030204" pitchFamily="34" charset="0"/>
              </a:rPr>
              <a:t>Camuccini</a:t>
            </a:r>
            <a:r>
              <a:rPr lang="pt-BR" altLang="pt-BR" dirty="0">
                <a:latin typeface="Arial Narrow" panose="020B0606020202030204" pitchFamily="34" charset="0"/>
              </a:rPr>
              <a:t>, de August </a:t>
            </a:r>
            <a:r>
              <a:rPr lang="pt-BR" altLang="pt-BR" dirty="0" err="1">
                <a:latin typeface="Arial Narrow" panose="020B0606020202030204" pitchFamily="34" charset="0"/>
              </a:rPr>
              <a:t>Grahl</a:t>
            </a:r>
            <a:r>
              <a:rPr lang="pt-BR" altLang="pt-BR" dirty="0">
                <a:latin typeface="Arial Narrow" panose="020B0606020202030204" pitchFamily="34" charset="0"/>
              </a:rPr>
              <a:t> (1791-1868) </a:t>
            </a:r>
          </a:p>
        </p:txBody>
      </p:sp>
      <p:pic>
        <p:nvPicPr>
          <p:cNvPr id="8199" name="Picture 8" descr="C:\Documents and Settings\isabellarossiley\Meus documentos\Imagens concurso prof autor\pintura neoclassica 2.jpg">
            <a:extLst>
              <a:ext uri="{FF2B5EF4-FFF2-40B4-BE49-F238E27FC236}">
                <a16:creationId xmlns:a16="http://schemas.microsoft.com/office/drawing/2014/main" id="{A2BF638E-FE2A-4579-A9C4-7F17A7197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4" y="1052736"/>
            <a:ext cx="3456384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6F06DD6-43C0-14FE-6C50-1BC644FE9D30}"/>
              </a:ext>
            </a:extLst>
          </p:cNvPr>
          <p:cNvSpPr txBox="1"/>
          <p:nvPr/>
        </p:nvSpPr>
        <p:spPr>
          <a:xfrm>
            <a:off x="28469" y="1484653"/>
            <a:ext cx="4716524" cy="38886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pt-BR" alt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Movimento estético: artistas e intelectuais voltados aos combates da </a:t>
            </a: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mentalidade religiosa </a:t>
            </a:r>
            <a:r>
              <a:rPr kumimoji="0" lang="pt-BR" alt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e da </a:t>
            </a: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arte Barroca</a:t>
            </a:r>
            <a:r>
              <a:rPr kumimoji="0" lang="pt-BR" alt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, por meio do resgate do </a:t>
            </a: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racionalismo</a:t>
            </a:r>
            <a:r>
              <a:rPr kumimoji="0" lang="pt-BR" alt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e do </a:t>
            </a: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equilíbrio Clássico</a:t>
            </a: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pt-BR" alt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do século </a:t>
            </a: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XVI</a:t>
            </a:r>
            <a:r>
              <a:rPr kumimoji="0" lang="pt-BR" alt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animBg="1"/>
      <p:bldP spid="8197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7D82B0A-8532-45D1-8357-1FF4DA421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1825" y="0"/>
            <a:ext cx="7560840" cy="6858000"/>
          </a:xfrm>
          <a:prstGeom prst="rect">
            <a:avLst/>
          </a:prstGeom>
          <a:solidFill>
            <a:srgbClr val="AFEFD4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>
              <a:solidFill>
                <a:srgbClr val="000000"/>
              </a:solidFill>
              <a:cs typeface="+mn-cs"/>
            </a:endParaRP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67775C41-73F1-4260-B132-ECB1F7306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74" y="1340768"/>
            <a:ext cx="4234656" cy="4362611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>
              <a:solidFill>
                <a:srgbClr val="000000"/>
              </a:solidFill>
              <a:cs typeface="+mn-cs"/>
            </a:endParaRPr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AE021D93-C89D-4579-ADF7-6AC64D7BC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69" y="255562"/>
            <a:ext cx="4234656" cy="63094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pt-BR" altLang="pt-BR">
              <a:solidFill>
                <a:srgbClr val="000000"/>
              </a:solidFill>
              <a:cs typeface="+mn-cs"/>
            </a:endParaRPr>
          </a:p>
        </p:txBody>
      </p:sp>
      <p:sp>
        <p:nvSpPr>
          <p:cNvPr id="14341" name="Text Box 5">
            <a:extLst>
              <a:ext uri="{FF2B5EF4-FFF2-40B4-BE49-F238E27FC236}">
                <a16:creationId xmlns:a16="http://schemas.microsoft.com/office/drawing/2014/main" id="{BCBC9396-2B6B-4993-B1D7-D5B77079C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2178" y="27635"/>
            <a:ext cx="7403007" cy="66787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24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3) AUSÊNCIA DE SUBJETIVIDADE</a:t>
            </a:r>
          </a:p>
          <a:p>
            <a:pPr eaLnBrk="1" hangingPunct="1">
              <a:defRPr/>
            </a:pPr>
            <a:endParaRPr lang="pt-BR" altLang="pt-BR" sz="1200" b="1" dirty="0">
              <a:solidFill>
                <a:srgbClr val="000000"/>
              </a:solidFill>
              <a:latin typeface="Arial Narrow" panose="020B0606020202030204" pitchFamily="34" charset="0"/>
              <a:cs typeface="+mn-cs"/>
            </a:endParaRPr>
          </a:p>
          <a:p>
            <a:pPr marL="342900" indent="-342900" algn="just" eaLnBrk="1" hangingPunct="1">
              <a:buFont typeface="Arial" panose="020B0604020202020204" pitchFamily="34" charset="0"/>
              <a:buChar char="•"/>
            </a:pP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Imagens clássicas tradicionais sedimenta uma poesia despersonalizada. 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endParaRPr lang="pt-BR" altLang="pt-BR" sz="2400" dirty="0">
              <a:solidFill>
                <a:srgbClr val="000000"/>
              </a:solidFill>
              <a:latin typeface="Arial Narrow" panose="020B0606020202030204" pitchFamily="34" charset="0"/>
              <a:cs typeface="+mn-cs"/>
            </a:endParaRP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O escritor </a:t>
            </a:r>
            <a:r>
              <a:rPr lang="pt-BR" altLang="pt-BR" sz="24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  <a:cs typeface="+mn-cs"/>
              </a:rPr>
              <a:t>não anda com o próprio eu</a:t>
            </a: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. Adota uma forma </a:t>
            </a:r>
            <a:r>
              <a:rPr lang="pt-BR" altLang="pt-BR" sz="24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  <a:cs typeface="+mn-cs"/>
              </a:rPr>
              <a:t>pastoril</a:t>
            </a: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: 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endParaRPr lang="pt-BR" altLang="pt-BR" sz="2400" dirty="0">
              <a:solidFill>
                <a:srgbClr val="000000"/>
              </a:solidFill>
              <a:latin typeface="Arial Narrow" panose="020B0606020202030204" pitchFamily="34" charset="0"/>
              <a:cs typeface="+mn-cs"/>
            </a:endParaRP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4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Cláudio Manuel da Costa </a:t>
            </a: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é </a:t>
            </a:r>
            <a:r>
              <a:rPr lang="pt-BR" altLang="pt-BR" sz="2400" dirty="0" err="1">
                <a:solidFill>
                  <a:srgbClr val="FF0000"/>
                </a:solidFill>
                <a:latin typeface="Arial Narrow" panose="020B0606020202030204" pitchFamily="34" charset="0"/>
                <a:cs typeface="+mn-cs"/>
              </a:rPr>
              <a:t>Glauceste</a:t>
            </a:r>
            <a:r>
              <a:rPr lang="pt-BR" altLang="pt-BR" sz="2400" dirty="0">
                <a:solidFill>
                  <a:srgbClr val="FF0000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pt-BR" altLang="pt-BR" sz="2400" dirty="0" err="1">
                <a:solidFill>
                  <a:srgbClr val="FF0000"/>
                </a:solidFill>
                <a:latin typeface="Arial Narrow" panose="020B0606020202030204" pitchFamily="34" charset="0"/>
                <a:cs typeface="+mn-cs"/>
              </a:rPr>
              <a:t>Satúrnio</a:t>
            </a: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, </a:t>
            </a:r>
            <a:r>
              <a:rPr lang="pt-BR" altLang="pt-BR" sz="2400" b="1" u="sng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Tomás Antônio Gonzaga </a:t>
            </a: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é </a:t>
            </a:r>
            <a:r>
              <a:rPr lang="pt-BR" altLang="pt-BR" sz="2400" dirty="0">
                <a:solidFill>
                  <a:srgbClr val="FF0000"/>
                </a:solidFill>
                <a:latin typeface="Arial Narrow" panose="020B0606020202030204" pitchFamily="34" charset="0"/>
                <a:cs typeface="+mn-cs"/>
              </a:rPr>
              <a:t>Dirceu</a:t>
            </a: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, 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4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  <a:cs typeface="+mn-cs"/>
              </a:rPr>
              <a:t>Silva Alvarenga </a:t>
            </a: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é </a:t>
            </a:r>
            <a:r>
              <a:rPr lang="pt-BR" altLang="pt-BR" sz="2400" dirty="0">
                <a:solidFill>
                  <a:srgbClr val="FF0000"/>
                </a:solidFill>
                <a:latin typeface="Arial Narrow" panose="020B0606020202030204" pitchFamily="34" charset="0"/>
                <a:cs typeface="+mn-cs"/>
              </a:rPr>
              <a:t>Alcino </a:t>
            </a:r>
            <a:r>
              <a:rPr lang="pt-BR" altLang="pt-BR" sz="2400" dirty="0" err="1">
                <a:solidFill>
                  <a:srgbClr val="FF0000"/>
                </a:solidFill>
                <a:latin typeface="Arial Narrow" panose="020B0606020202030204" pitchFamily="34" charset="0"/>
                <a:cs typeface="+mn-cs"/>
              </a:rPr>
              <a:t>Palmireno</a:t>
            </a: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, 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4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Basílio da Gama </a:t>
            </a: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é </a:t>
            </a:r>
            <a:r>
              <a:rPr lang="pt-BR" altLang="pt-BR" sz="2400" dirty="0" err="1">
                <a:solidFill>
                  <a:srgbClr val="FF0000"/>
                </a:solidFill>
                <a:latin typeface="Arial Narrow" panose="020B0606020202030204" pitchFamily="34" charset="0"/>
                <a:cs typeface="+mn-cs"/>
              </a:rPr>
              <a:t>Termindo</a:t>
            </a:r>
            <a:r>
              <a:rPr lang="pt-BR" altLang="pt-BR" sz="2400" dirty="0">
                <a:solidFill>
                  <a:srgbClr val="FF0000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pt-BR" altLang="pt-BR" sz="2400" dirty="0" err="1">
                <a:solidFill>
                  <a:srgbClr val="FF0000"/>
                </a:solidFill>
                <a:latin typeface="Arial Narrow" panose="020B0606020202030204" pitchFamily="34" charset="0"/>
                <a:cs typeface="+mn-cs"/>
              </a:rPr>
              <a:t>Sipílio</a:t>
            </a: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4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Santa Rita Durão  </a:t>
            </a:r>
          </a:p>
          <a:p>
            <a:pPr algn="just" eaLnBrk="1" hangingPunct="1">
              <a:defRPr/>
            </a:pPr>
            <a:endParaRPr lang="pt-BR" altLang="pt-BR" sz="800" dirty="0">
              <a:solidFill>
                <a:srgbClr val="000000"/>
              </a:solidFill>
              <a:latin typeface="Arial Narrow" panose="020B0606020202030204" pitchFamily="34" charset="0"/>
              <a:cs typeface="+mn-cs"/>
            </a:endParaRP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Quando o poeta declara seu amor à pastora, o faz de uma maneira </a:t>
            </a:r>
            <a:r>
              <a:rPr lang="pt-BR" altLang="pt-BR" sz="2400" dirty="0">
                <a:solidFill>
                  <a:srgbClr val="FF0000"/>
                </a:solidFill>
                <a:latin typeface="Arial Narrow" panose="020B0606020202030204" pitchFamily="34" charset="0"/>
                <a:cs typeface="+mn-cs"/>
              </a:rPr>
              <a:t>elegante </a:t>
            </a: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e </a:t>
            </a:r>
            <a:r>
              <a:rPr lang="pt-BR" altLang="pt-BR" sz="2400" dirty="0">
                <a:solidFill>
                  <a:srgbClr val="FF0000"/>
                </a:solidFill>
                <a:latin typeface="Arial Narrow" panose="020B0606020202030204" pitchFamily="34" charset="0"/>
                <a:cs typeface="+mn-cs"/>
              </a:rPr>
              <a:t>discreta</a:t>
            </a: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, porque as regras desse jogo exigem o respeito à etiqueta afetiva. Assim, o seu "</a:t>
            </a:r>
            <a:r>
              <a:rPr lang="pt-BR" altLang="pt-BR" sz="2400" b="1" dirty="0">
                <a:solidFill>
                  <a:srgbClr val="0033CC"/>
                </a:solidFill>
                <a:latin typeface="Arial Narrow" panose="020B0606020202030204" pitchFamily="34" charset="0"/>
                <a:cs typeface="+mn-cs"/>
              </a:rPr>
              <a:t>amor</a:t>
            </a: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" pode ser apenas um </a:t>
            </a:r>
            <a:r>
              <a:rPr lang="pt-BR" altLang="pt-BR" sz="2400" b="1" dirty="0">
                <a:solidFill>
                  <a:srgbClr val="0033CC"/>
                </a:solidFill>
                <a:latin typeface="Arial Narrow" panose="020B0606020202030204" pitchFamily="34" charset="0"/>
                <a:cs typeface="+mn-cs"/>
              </a:rPr>
              <a:t>fingimento,</a:t>
            </a: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 um artifício de imagens repetitivas e banalizadas. </a:t>
            </a:r>
          </a:p>
        </p:txBody>
      </p:sp>
      <p:sp>
        <p:nvSpPr>
          <p:cNvPr id="14342" name="Text Box 6">
            <a:extLst>
              <a:ext uri="{FF2B5EF4-FFF2-40B4-BE49-F238E27FC236}">
                <a16:creationId xmlns:a16="http://schemas.microsoft.com/office/drawing/2014/main" id="{2A52A706-3282-4B99-A133-B6AA0D3734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816" y="116632"/>
            <a:ext cx="4234656" cy="584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3200" dirty="0">
                <a:solidFill>
                  <a:srgbClr val="FFFFFF"/>
                </a:solidFill>
                <a:latin typeface="Arial Narrow" panose="020B0606020202030204" pitchFamily="34" charset="0"/>
                <a:cs typeface="+mn-cs"/>
              </a:rPr>
              <a:t>Arcadismo: características</a:t>
            </a:r>
          </a:p>
        </p:txBody>
      </p:sp>
      <p:pic>
        <p:nvPicPr>
          <p:cNvPr id="14343" name="Picture 8" descr="696px-Antoine_Watteau_006">
            <a:extLst>
              <a:ext uri="{FF2B5EF4-FFF2-40B4-BE49-F238E27FC236}">
                <a16:creationId xmlns:a16="http://schemas.microsoft.com/office/drawing/2014/main" id="{81B29711-7727-41D7-BE9D-631B10313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15" y="1700808"/>
            <a:ext cx="4010526" cy="345638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rotWithShape="0">
          <a:gsLst>
            <a:gs pos="0">
              <a:srgbClr val="FFFFCC"/>
            </a:gs>
            <a:gs pos="100000">
              <a:srgbClr val="996633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136" y="3299673"/>
            <a:ext cx="4871864" cy="309396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47328" y="1"/>
            <a:ext cx="8928992" cy="14696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4000" b="1" dirty="0">
                <a:solidFill>
                  <a:srgbClr val="7030A0"/>
                </a:solidFill>
                <a:latin typeface="Arial" charset="0"/>
              </a:rPr>
              <a:t>A poesia lírica</a:t>
            </a:r>
          </a:p>
          <a:p>
            <a:pPr>
              <a:spcBef>
                <a:spcPct val="50000"/>
              </a:spcBef>
              <a:defRPr/>
            </a:pPr>
            <a:endParaRPr lang="pt-BR" sz="500" b="1" dirty="0">
              <a:solidFill>
                <a:srgbClr val="000000"/>
              </a:solidFill>
              <a:latin typeface="Arial" charset="0"/>
            </a:endParaRPr>
          </a:p>
          <a:p>
            <a:pPr>
              <a:spcBef>
                <a:spcPct val="50000"/>
              </a:spcBef>
              <a:defRPr/>
            </a:pPr>
            <a:r>
              <a:rPr lang="pt-BR" sz="2800" b="1" dirty="0">
                <a:solidFill>
                  <a:srgbClr val="000000"/>
                </a:solidFill>
                <a:latin typeface="Arial" charset="0"/>
              </a:rPr>
              <a:t>                  </a:t>
            </a:r>
            <a:r>
              <a:rPr lang="pt-BR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→</a:t>
            </a:r>
            <a:r>
              <a:rPr lang="pt-BR" sz="2800" b="1" dirty="0">
                <a:solidFill>
                  <a:srgbClr val="000000"/>
                </a:solidFill>
                <a:latin typeface="Arial" charset="0"/>
              </a:rPr>
              <a:t> </a:t>
            </a:r>
            <a:r>
              <a:rPr lang="pt-B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Cláudio Manuel da Costa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15135"/>
            <a:ext cx="2525712" cy="328453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191344" y="1776845"/>
            <a:ext cx="6864455" cy="46325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  <a:spcBef>
                <a:spcPct val="50000"/>
              </a:spcBef>
              <a:defRPr/>
            </a:pPr>
            <a:r>
              <a:rPr lang="pt-BR" sz="2600" b="1" dirty="0">
                <a:solidFill>
                  <a:srgbClr val="000000"/>
                </a:solidFill>
                <a:latin typeface="Arial Narrow" pitchFamily="34" charset="0"/>
              </a:rPr>
              <a:t>=&gt;</a:t>
            </a:r>
            <a:r>
              <a:rPr lang="pt-BR" sz="2600" b="1" dirty="0">
                <a:solidFill>
                  <a:srgbClr val="000000"/>
                </a:solidFill>
                <a:latin typeface="Times New Roman" pitchFamily="18" charset="0"/>
              </a:rPr>
              <a:t> </a:t>
            </a:r>
            <a:r>
              <a:rPr lang="pt-BR" sz="2600" b="1" dirty="0">
                <a:solidFill>
                  <a:srgbClr val="000000"/>
                </a:solidFill>
                <a:latin typeface="Arial Narrow" pitchFamily="34" charset="0"/>
              </a:rPr>
              <a:t>Estudou Direito, em Coimbra.</a:t>
            </a:r>
          </a:p>
          <a:p>
            <a:pPr lvl="0" algn="just">
              <a:lnSpc>
                <a:spcPct val="150000"/>
              </a:lnSpc>
              <a:spcBef>
                <a:spcPct val="50000"/>
              </a:spcBef>
              <a:defRPr/>
            </a:pPr>
            <a:r>
              <a:rPr lang="pt-BR" sz="2600" b="1" dirty="0">
                <a:solidFill>
                  <a:srgbClr val="000000"/>
                </a:solidFill>
                <a:latin typeface="Arial Narrow" pitchFamily="34" charset="0"/>
              </a:rPr>
              <a:t>=&gt; Iniciou o Neoclassicismo brasileiro</a:t>
            </a:r>
          </a:p>
          <a:p>
            <a:pPr>
              <a:lnSpc>
                <a:spcPct val="150000"/>
              </a:lnSpc>
              <a:spcBef>
                <a:spcPct val="50000"/>
              </a:spcBef>
              <a:defRPr/>
            </a:pPr>
            <a:r>
              <a:rPr lang="pt-BR" sz="2600" b="1" dirty="0">
                <a:solidFill>
                  <a:srgbClr val="000000"/>
                </a:solidFill>
                <a:latin typeface="Arial Narrow" pitchFamily="34" charset="0"/>
              </a:rPr>
              <a:t>=&gt; </a:t>
            </a:r>
            <a:r>
              <a:rPr lang="pt-BR" sz="2600" b="1" dirty="0">
                <a:solidFill>
                  <a:srgbClr val="CC0000"/>
                </a:solidFill>
                <a:latin typeface="Arial Narrow" pitchFamily="34" charset="0"/>
              </a:rPr>
              <a:t>Poeta transitório:</a:t>
            </a:r>
            <a:r>
              <a:rPr lang="pt-BR" sz="2600" b="1" dirty="0">
                <a:solidFill>
                  <a:srgbClr val="000000"/>
                </a:solidFill>
                <a:latin typeface="Arial Narrow" pitchFamily="34" charset="0"/>
              </a:rPr>
              <a:t> </a:t>
            </a:r>
            <a:r>
              <a:rPr lang="pt-BR" sz="2600" b="1" dirty="0">
                <a:solidFill>
                  <a:srgbClr val="7030A0"/>
                </a:solidFill>
                <a:latin typeface="Arial Narrow" pitchFamily="34" charset="0"/>
              </a:rPr>
              <a:t>Barroco</a:t>
            </a:r>
            <a:r>
              <a:rPr lang="pt-BR" sz="2600" b="1" dirty="0">
                <a:solidFill>
                  <a:srgbClr val="000000"/>
                </a:solidFill>
                <a:latin typeface="Arial Narrow" pitchFamily="34" charset="0"/>
              </a:rPr>
              <a:t> X </a:t>
            </a:r>
            <a:r>
              <a:rPr lang="pt-BR" sz="2600" b="1" dirty="0">
                <a:solidFill>
                  <a:srgbClr val="00B050"/>
                </a:solidFill>
                <a:latin typeface="Arial Narrow" pitchFamily="34" charset="0"/>
              </a:rPr>
              <a:t>Arcadismo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  <a:defRPr/>
            </a:pPr>
            <a:r>
              <a:rPr lang="pt-BR" sz="2600" b="1" dirty="0">
                <a:solidFill>
                  <a:srgbClr val="000000"/>
                </a:solidFill>
                <a:latin typeface="Arial Narrow" pitchFamily="34" charset="0"/>
              </a:rPr>
              <a:t>=&gt; Produziu sonetos e </a:t>
            </a:r>
            <a:r>
              <a:rPr lang="pt-BR" sz="2600" b="1" dirty="0" err="1">
                <a:solidFill>
                  <a:srgbClr val="000000"/>
                </a:solidFill>
                <a:latin typeface="Arial Narrow" pitchFamily="34" charset="0"/>
              </a:rPr>
              <a:t>eclógas</a:t>
            </a:r>
            <a:r>
              <a:rPr lang="pt-BR" sz="2600" b="1" dirty="0">
                <a:solidFill>
                  <a:srgbClr val="000000"/>
                </a:solidFill>
                <a:latin typeface="Arial Narrow" pitchFamily="34" charset="0"/>
              </a:rPr>
              <a:t>.(</a:t>
            </a:r>
            <a:r>
              <a:rPr lang="pt-BR" b="1" dirty="0">
                <a:solidFill>
                  <a:srgbClr val="000000"/>
                </a:solidFill>
                <a:highlight>
                  <a:srgbClr val="FFFF00"/>
                </a:highlight>
                <a:latin typeface="Arial Narrow" pitchFamily="34" charset="0"/>
              </a:rPr>
              <a:t>Poema ambientado no campo- diálogo entre pastores)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2000" b="1" dirty="0">
                <a:solidFill>
                  <a:srgbClr val="000000"/>
                </a:solidFill>
                <a:latin typeface="Arial Narrow" pitchFamily="34" charset="0"/>
              </a:rPr>
              <a:t>=&gt;</a:t>
            </a:r>
            <a:r>
              <a:rPr kumimoji="1" lang="pt-BR" sz="2000" dirty="0">
                <a:solidFill>
                  <a:srgbClr val="000000"/>
                </a:solidFill>
                <a:latin typeface="Arial Narrow" pitchFamily="34" charset="0"/>
              </a:rPr>
              <a:t>  </a:t>
            </a:r>
            <a:r>
              <a:rPr lang="pt-BR" sz="2600" b="1" dirty="0">
                <a:solidFill>
                  <a:srgbClr val="000000"/>
                </a:solidFill>
                <a:latin typeface="Arial Narrow" pitchFamily="34" charset="0"/>
              </a:rPr>
              <a:t>Pseudônimo: </a:t>
            </a:r>
            <a:r>
              <a:rPr lang="pt-BR" sz="2600" b="1" dirty="0" err="1">
                <a:solidFill>
                  <a:srgbClr val="000000"/>
                </a:solidFill>
                <a:latin typeface="Arial Narrow" pitchFamily="34" charset="0"/>
              </a:rPr>
              <a:t>Glauceste</a:t>
            </a:r>
            <a:r>
              <a:rPr lang="pt-BR" sz="2600" b="1" dirty="0">
                <a:solidFill>
                  <a:srgbClr val="000000"/>
                </a:solidFill>
                <a:latin typeface="Arial Narrow" pitchFamily="34" charset="0"/>
              </a:rPr>
              <a:t> </a:t>
            </a:r>
            <a:r>
              <a:rPr lang="pt-BR" sz="2600" b="1" dirty="0" err="1">
                <a:solidFill>
                  <a:srgbClr val="000000"/>
                </a:solidFill>
                <a:latin typeface="Arial Narrow" pitchFamily="34" charset="0"/>
              </a:rPr>
              <a:t>Satúrnio</a:t>
            </a:r>
            <a:endParaRPr lang="pt-BR" sz="2600" b="1" dirty="0">
              <a:solidFill>
                <a:srgbClr val="000000"/>
              </a:solidFill>
              <a:latin typeface="Arial Narrow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pt-BR" sz="2600" b="1" dirty="0">
                <a:solidFill>
                  <a:srgbClr val="000000"/>
                </a:solidFill>
                <a:latin typeface="Arial Narrow" pitchFamily="34" charset="0"/>
              </a:rPr>
              <a:t>=&gt;  Musa: </a:t>
            </a:r>
            <a:r>
              <a:rPr lang="pt-BR" sz="2600" b="1" dirty="0">
                <a:solidFill>
                  <a:srgbClr val="CC0000"/>
                </a:solidFill>
                <a:latin typeface="Arial Narrow" pitchFamily="34" charset="0"/>
              </a:rPr>
              <a:t>Nise</a:t>
            </a:r>
            <a:r>
              <a:rPr lang="pt-BR" sz="2600" b="1" dirty="0">
                <a:solidFill>
                  <a:srgbClr val="000000"/>
                </a:solidFill>
                <a:latin typeface="Arial Narrow" pitchFamily="34" charset="0"/>
              </a:rPr>
              <a:t> (a mais frequente)</a:t>
            </a:r>
          </a:p>
        </p:txBody>
      </p:sp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7536160" y="6431811"/>
            <a:ext cx="46558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2400" dirty="0">
                <a:solidFill>
                  <a:srgbClr val="FFFFFF"/>
                </a:solidFill>
                <a:latin typeface="Arial Narrow" panose="020B0606020202030204" pitchFamily="34" charset="0"/>
              </a:rPr>
              <a:t>Casa de Cláudio Manuel da Costa </a:t>
            </a:r>
          </a:p>
        </p:txBody>
      </p:sp>
    </p:spTree>
    <p:extLst>
      <p:ext uri="{BB962C8B-B14F-4D97-AF65-F5344CB8AC3E}">
        <p14:creationId xmlns:p14="http://schemas.microsoft.com/office/powerpoint/2010/main" val="347066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600" decel="100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600" decel="100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600" decel="100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00" decel="100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accel="1000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animBg="1"/>
      <p:bldP spid="16388" grpId="0" animBg="1"/>
      <p:bldP spid="1639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1357210-8F0E-491A-9A9D-E4DE918D7E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1"/>
            <a:ext cx="7776863" cy="6741367"/>
          </a:xfrm>
          <a:prstGeom prst="rect">
            <a:avLst/>
          </a:prstGeom>
          <a:solidFill>
            <a:srgbClr val="AFEF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>
              <a:solidFill>
                <a:srgbClr val="000000"/>
              </a:solidFill>
              <a:cs typeface="+mn-cs"/>
            </a:endParaRPr>
          </a:p>
        </p:txBody>
      </p:sp>
      <p:sp>
        <p:nvSpPr>
          <p:cNvPr id="16389" name="Text Box 5">
            <a:extLst>
              <a:ext uri="{FF2B5EF4-FFF2-40B4-BE49-F238E27FC236}">
                <a16:creationId xmlns:a16="http://schemas.microsoft.com/office/drawing/2014/main" id="{CA912DAB-595D-48B5-AE2C-CB2E2A351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5913" y="1700213"/>
            <a:ext cx="6553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pt-BR" altLang="pt-BR">
              <a:solidFill>
                <a:srgbClr val="000000"/>
              </a:solidFill>
              <a:cs typeface="+mn-cs"/>
            </a:endParaRPr>
          </a:p>
        </p:txBody>
      </p:sp>
      <p:sp>
        <p:nvSpPr>
          <p:cNvPr id="16390" name="Text Box 9">
            <a:extLst>
              <a:ext uri="{FF2B5EF4-FFF2-40B4-BE49-F238E27FC236}">
                <a16:creationId xmlns:a16="http://schemas.microsoft.com/office/drawing/2014/main" id="{BBBF47AE-BFD7-4F02-ADAD-8E22C585A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376" y="116632"/>
            <a:ext cx="7920283" cy="64017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pt-BR" altLang="pt-BR" sz="2500" b="1" dirty="0">
                <a:latin typeface="Arial Narrow" panose="020B0606020202030204" pitchFamily="34" charset="0"/>
                <a:cs typeface="+mn-cs"/>
              </a:rPr>
              <a:t>CLÁUDIO MANUEL DA COSTA (1729 - 1789)</a:t>
            </a:r>
            <a:r>
              <a:rPr lang="pt-BR" altLang="pt-BR" sz="2500" dirty="0">
                <a:latin typeface="Arial Narrow" panose="020B0606020202030204" pitchFamily="34" charset="0"/>
                <a:cs typeface="+mn-cs"/>
              </a:rPr>
              <a:t> </a:t>
            </a:r>
            <a:br>
              <a:rPr lang="pt-BR" altLang="pt-BR" sz="25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</a:br>
            <a:endParaRPr lang="pt-BR" altLang="pt-BR" sz="2500" dirty="0">
              <a:solidFill>
                <a:srgbClr val="000000"/>
              </a:solidFill>
              <a:latin typeface="Arial Narrow" panose="020B0606020202030204" pitchFamily="34" charset="0"/>
              <a:cs typeface="+mn-cs"/>
            </a:endParaRP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5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Nasceu em Mariana, filho de um rico minerador português. </a:t>
            </a: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endParaRPr lang="pt-BR" altLang="pt-BR" sz="2500" dirty="0">
              <a:solidFill>
                <a:srgbClr val="000000"/>
              </a:solidFill>
              <a:latin typeface="Arial Narrow" panose="020B0606020202030204" pitchFamily="34" charset="0"/>
              <a:cs typeface="+mn-cs"/>
            </a:endParaRP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500" dirty="0">
                <a:solidFill>
                  <a:srgbClr val="002060"/>
                </a:solidFill>
                <a:latin typeface="Arial Narrow" panose="020B0606020202030204" pitchFamily="34" charset="0"/>
                <a:cs typeface="+mn-cs"/>
              </a:rPr>
              <a:t>Estudou com os jesuítas no Rio de Janeiro e formou-se em Direito na cidade de Coimbra. </a:t>
            </a: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endParaRPr lang="pt-BR" altLang="pt-BR" sz="1200" dirty="0">
              <a:solidFill>
                <a:srgbClr val="000000"/>
              </a:solidFill>
              <a:latin typeface="Arial Narrow" panose="020B0606020202030204" pitchFamily="34" charset="0"/>
              <a:cs typeface="+mn-cs"/>
            </a:endParaRP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500" b="1" dirty="0">
                <a:solidFill>
                  <a:srgbClr val="FF0000"/>
                </a:solidFill>
                <a:latin typeface="Arial Narrow" panose="020B0606020202030204" pitchFamily="34" charset="0"/>
                <a:cs typeface="+mn-cs"/>
              </a:rPr>
              <a:t>Ao regressar, estabeleceu-se em Vila Rica, e exerce a advocacia. </a:t>
            </a: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endParaRPr lang="pt-BR" altLang="pt-BR" sz="1200" dirty="0">
              <a:solidFill>
                <a:srgbClr val="000000"/>
              </a:solidFill>
              <a:latin typeface="Arial Narrow" panose="020B0606020202030204" pitchFamily="34" charset="0"/>
              <a:cs typeface="+mn-cs"/>
            </a:endParaRP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5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Ocupou altos cargos na </a:t>
            </a:r>
            <a:r>
              <a:rPr lang="pt-BR" altLang="pt-BR" sz="2500" b="1" dirty="0">
                <a:solidFill>
                  <a:srgbClr val="0070C0"/>
                </a:solidFill>
                <a:latin typeface="Arial Narrow" panose="020B0606020202030204" pitchFamily="34" charset="0"/>
                <a:cs typeface="+mn-cs"/>
              </a:rPr>
              <a:t>máquina burocrática colonial</a:t>
            </a:r>
            <a:r>
              <a:rPr lang="pt-BR" altLang="pt-BR" sz="25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. </a:t>
            </a: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endParaRPr lang="pt-BR" altLang="pt-BR" sz="1200" dirty="0">
              <a:solidFill>
                <a:srgbClr val="000000"/>
              </a:solidFill>
              <a:latin typeface="Arial Narrow" panose="020B0606020202030204" pitchFamily="34" charset="0"/>
              <a:cs typeface="+mn-cs"/>
            </a:endParaRP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5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Quando foi preso, por suposta participação na Inconfidência, pela qual manifestara simpatias, era um dos homens mais ricos e poderosos da província. </a:t>
            </a: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endParaRPr lang="pt-BR" altLang="pt-BR" sz="1200" dirty="0">
              <a:solidFill>
                <a:srgbClr val="000000"/>
              </a:solidFill>
              <a:latin typeface="Arial Narrow" panose="020B0606020202030204" pitchFamily="34" charset="0"/>
              <a:cs typeface="+mn-cs"/>
            </a:endParaRP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500" b="1" dirty="0">
                <a:solidFill>
                  <a:srgbClr val="FF0000"/>
                </a:solidFill>
                <a:latin typeface="Arial Narrow" panose="020B0606020202030204" pitchFamily="34" charset="0"/>
                <a:cs typeface="+mn-cs"/>
              </a:rPr>
              <a:t>Deprimido e amedrontado</a:t>
            </a:r>
            <a:r>
              <a:rPr lang="pt-BR" altLang="pt-BR" sz="25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, acabou suicidando-se na prisão.</a:t>
            </a: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endParaRPr lang="pt-BR" altLang="pt-BR" sz="1200" dirty="0">
              <a:solidFill>
                <a:srgbClr val="000000"/>
              </a:solidFill>
              <a:latin typeface="Arial Narrow" panose="020B0606020202030204" pitchFamily="34" charset="0"/>
              <a:cs typeface="+mn-cs"/>
            </a:endParaRP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5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Obras: </a:t>
            </a:r>
            <a:r>
              <a:rPr lang="pt-BR" altLang="pt-BR" sz="25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  <a:cs typeface="+mn-cs"/>
              </a:rPr>
              <a:t>Obras poéticas </a:t>
            </a:r>
            <a:r>
              <a:rPr lang="pt-BR" altLang="pt-BR" sz="25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(1768) e </a:t>
            </a:r>
            <a:r>
              <a:rPr lang="pt-BR" altLang="pt-BR" sz="25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  <a:cs typeface="+mn-cs"/>
              </a:rPr>
              <a:t>Vila Rica </a:t>
            </a:r>
            <a:r>
              <a:rPr lang="pt-BR" altLang="pt-BR" sz="25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(1839)</a:t>
            </a:r>
            <a:r>
              <a:rPr lang="pt-BR" altLang="pt-BR" sz="25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. </a:t>
            </a:r>
            <a:endParaRPr lang="pt-BR" altLang="pt-BR" dirty="0">
              <a:solidFill>
                <a:srgbClr val="000000"/>
              </a:solidFill>
              <a:cs typeface="+mn-cs"/>
            </a:endParaRPr>
          </a:p>
        </p:txBody>
      </p:sp>
      <p:pic>
        <p:nvPicPr>
          <p:cNvPr id="16391" name="Picture 10" descr="costa">
            <a:extLst>
              <a:ext uri="{FF2B5EF4-FFF2-40B4-BE49-F238E27FC236}">
                <a16:creationId xmlns:a16="http://schemas.microsoft.com/office/drawing/2014/main" id="{AFAC0D4B-C18A-442E-AE96-193AB0C3F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35"/>
          <a:stretch>
            <a:fillRect/>
          </a:stretch>
        </p:blipFill>
        <p:spPr bwMode="auto">
          <a:xfrm>
            <a:off x="8616280" y="833132"/>
            <a:ext cx="3340496" cy="4301492"/>
          </a:xfrm>
          <a:prstGeom prst="rect">
            <a:avLst/>
          </a:prstGeom>
          <a:solidFill>
            <a:srgbClr val="CC00FF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3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3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3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3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3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39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39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>
            <a:extLst>
              <a:ext uri="{FF2B5EF4-FFF2-40B4-BE49-F238E27FC236}">
                <a16:creationId xmlns:a16="http://schemas.microsoft.com/office/drawing/2014/main" id="{65EC803E-7DE7-479F-893B-4D92EC4C9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7173913"/>
          </a:xfrm>
          <a:prstGeom prst="rect">
            <a:avLst/>
          </a:prstGeom>
          <a:solidFill>
            <a:srgbClr val="AFEF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>
              <a:solidFill>
                <a:srgbClr val="000000"/>
              </a:solidFill>
              <a:cs typeface="+mn-cs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52EA0E8F-3368-45FE-A7F4-918774F14E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344" y="1035052"/>
            <a:ext cx="11737304" cy="6227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Cláudio Manuel da Costa: curioso caso de poeta de </a:t>
            </a:r>
            <a:r>
              <a:rPr lang="pt-BR" altLang="pt-BR" sz="2400" b="1" dirty="0">
                <a:solidFill>
                  <a:srgbClr val="FF0000"/>
                </a:solidFill>
                <a:latin typeface="Arial Narrow" panose="020B0606020202030204" pitchFamily="34" charset="0"/>
                <a:cs typeface="+mn-cs"/>
              </a:rPr>
              <a:t>transição</a:t>
            </a: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. 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Reconhece e admira os princípios estéticos do </a:t>
            </a:r>
            <a:r>
              <a:rPr lang="pt-BR" altLang="pt-BR" sz="2400" b="1" dirty="0">
                <a:solidFill>
                  <a:srgbClr val="102766"/>
                </a:solidFill>
                <a:latin typeface="Arial Narrow" panose="020B0606020202030204" pitchFamily="34" charset="0"/>
                <a:cs typeface="+mn-cs"/>
              </a:rPr>
              <a:t>Arcadismo</a:t>
            </a: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, aos quais pretende se filiar, mas não </a:t>
            </a:r>
            <a:r>
              <a:rPr lang="pt-BR" altLang="pt-BR" sz="2400" dirty="0">
                <a:solidFill>
                  <a:srgbClr val="FF0000"/>
                </a:solidFill>
                <a:latin typeface="Arial Narrow" panose="020B0606020202030204" pitchFamily="34" charset="0"/>
                <a:cs typeface="+mn-cs"/>
              </a:rPr>
              <a:t>consegue vencer </a:t>
            </a: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as fortes </a:t>
            </a:r>
            <a:r>
              <a:rPr lang="pt-BR" altLang="pt-BR" sz="2400" dirty="0">
                <a:solidFill>
                  <a:srgbClr val="0070C0"/>
                </a:solidFill>
                <a:latin typeface="Arial Narrow" panose="020B0606020202030204" pitchFamily="34" charset="0"/>
                <a:cs typeface="+mn-cs"/>
              </a:rPr>
              <a:t>influências barrocas </a:t>
            </a:r>
            <a:r>
              <a:rPr lang="pt-BR" altLang="pt-BR" sz="2400" dirty="0">
                <a:solidFill>
                  <a:srgbClr val="FF0000"/>
                </a:solidFill>
                <a:latin typeface="Arial Narrow" panose="020B0606020202030204" pitchFamily="34" charset="0"/>
                <a:cs typeface="+mn-cs"/>
              </a:rPr>
              <a:t>e </a:t>
            </a:r>
            <a:r>
              <a:rPr lang="pt-BR" altLang="pt-BR" sz="2400" dirty="0">
                <a:solidFill>
                  <a:srgbClr val="0070C0"/>
                </a:solidFill>
                <a:latin typeface="Arial Narrow" panose="020B0606020202030204" pitchFamily="34" charset="0"/>
                <a:cs typeface="+mn-cs"/>
              </a:rPr>
              <a:t>camonianas</a:t>
            </a:r>
            <a:r>
              <a:rPr lang="pt-BR" altLang="pt-BR" sz="2400" dirty="0">
                <a:solidFill>
                  <a:srgbClr val="FF0000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marcantes a sua juventude intelectual. </a:t>
            </a:r>
          </a:p>
          <a:p>
            <a:pPr algn="just" eaLnBrk="1" hangingPunct="1">
              <a:lnSpc>
                <a:spcPct val="150000"/>
              </a:lnSpc>
              <a:defRPr/>
            </a:pPr>
            <a:endParaRPr lang="pt-BR" altLang="pt-BR" sz="1000" dirty="0">
              <a:solidFill>
                <a:srgbClr val="000000"/>
              </a:solidFill>
              <a:latin typeface="Arial Narrow" panose="020B0606020202030204" pitchFamily="34" charset="0"/>
              <a:cs typeface="+mn-cs"/>
            </a:endParaRP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pt-BR" sz="2400" b="1" dirty="0">
                <a:solidFill>
                  <a:srgbClr val="0070C0"/>
                </a:solidFill>
                <a:latin typeface="Aptos" panose="020B0004020202020204" pitchFamily="34" charset="0"/>
                <a:cs typeface="+mn-cs"/>
              </a:rPr>
              <a:t>Racionalmente</a:t>
            </a:r>
            <a:r>
              <a:rPr lang="pt-BR" altLang="pt-BR" sz="2400" dirty="0">
                <a:solidFill>
                  <a:srgbClr val="000000"/>
                </a:solidFill>
                <a:latin typeface="Aptos" panose="020B0004020202020204" pitchFamily="34" charset="0"/>
                <a:cs typeface="+mn-cs"/>
              </a:rPr>
              <a:t> um árcade, </a:t>
            </a:r>
            <a:r>
              <a:rPr lang="pt-BR" altLang="pt-BR" sz="2400" b="1" dirty="0">
                <a:solidFill>
                  <a:srgbClr val="FF0000"/>
                </a:solidFill>
                <a:latin typeface="Aptos" panose="020B0004020202020204" pitchFamily="34" charset="0"/>
                <a:cs typeface="+mn-cs"/>
              </a:rPr>
              <a:t>emotivamente</a:t>
            </a:r>
            <a:r>
              <a:rPr lang="pt-BR" altLang="pt-BR" sz="2400" dirty="0">
                <a:solidFill>
                  <a:srgbClr val="000000"/>
                </a:solidFill>
                <a:latin typeface="Aptos" panose="020B0004020202020204" pitchFamily="34" charset="0"/>
                <a:cs typeface="+mn-cs"/>
              </a:rPr>
              <a:t> um barroco, conforme ele mesmo confessa no prólogo de Obras poéticas.</a:t>
            </a:r>
          </a:p>
          <a:p>
            <a:pPr algn="just" eaLnBrk="1" hangingPunct="1">
              <a:lnSpc>
                <a:spcPct val="150000"/>
              </a:lnSpc>
              <a:defRPr/>
            </a:pPr>
            <a:endParaRPr lang="pt-BR" altLang="pt-BR" sz="2400" i="1" dirty="0">
              <a:solidFill>
                <a:srgbClr val="000000"/>
              </a:solidFill>
              <a:cs typeface="+mn-cs"/>
            </a:endParaRPr>
          </a:p>
          <a:p>
            <a:pPr algn="ctr" eaLnBrk="1" hangingPunct="1">
              <a:lnSpc>
                <a:spcPct val="150000"/>
              </a:lnSpc>
              <a:defRPr/>
            </a:pPr>
            <a:r>
              <a:rPr lang="pt-BR" altLang="pt-BR" sz="2400" i="1" dirty="0">
                <a:solidFill>
                  <a:srgbClr val="000000"/>
                </a:solidFill>
                <a:latin typeface="Andalus"/>
                <a:cs typeface="+mn-cs"/>
              </a:rPr>
              <a:t>(...) Bastará para te satisfazer, o lembrar-te que a maior parte destas Obras foram compostas ou em Coimbra ou pouco depois (...) tempo em que Portugal apenas principiava a melhorar de gosto nas belas letras. </a:t>
            </a:r>
            <a:r>
              <a:rPr lang="pt-BR" altLang="pt-BR" sz="2400" i="1" u="sng" dirty="0">
                <a:solidFill>
                  <a:srgbClr val="000000"/>
                </a:solidFill>
                <a:latin typeface="Andalus"/>
                <a:cs typeface="+mn-cs"/>
              </a:rPr>
              <a:t>É infelicidade confessar que vejo e aprovo o melhor, mas sigo o contrário na execução</a:t>
            </a:r>
            <a:r>
              <a:rPr lang="pt-BR" altLang="pt-BR" sz="2400" i="1" dirty="0">
                <a:solidFill>
                  <a:srgbClr val="000000"/>
                </a:solidFill>
                <a:latin typeface="Andalus"/>
                <a:cs typeface="+mn-cs"/>
              </a:rPr>
              <a:t>.</a:t>
            </a:r>
            <a:r>
              <a:rPr lang="pt-BR" altLang="pt-BR" sz="2400" dirty="0">
                <a:solidFill>
                  <a:srgbClr val="000000"/>
                </a:solidFill>
                <a:latin typeface="Andalus"/>
                <a:cs typeface="+mn-cs"/>
              </a:rPr>
              <a:t> </a:t>
            </a:r>
          </a:p>
          <a:p>
            <a:pPr algn="just" eaLnBrk="1" hangingPunct="1">
              <a:lnSpc>
                <a:spcPct val="150000"/>
              </a:lnSpc>
              <a:defRPr/>
            </a:pPr>
            <a:endParaRPr lang="pt-BR" altLang="pt-BR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888B6B7F-C458-4704-86A5-0EE58AA91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5724" y="157958"/>
            <a:ext cx="6697663" cy="719138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pt-BR" altLang="pt-BR">
              <a:solidFill>
                <a:srgbClr val="000000"/>
              </a:solidFill>
              <a:cs typeface="+mn-cs"/>
            </a:endParaRPr>
          </a:p>
        </p:txBody>
      </p:sp>
      <p:sp>
        <p:nvSpPr>
          <p:cNvPr id="17413" name="Text Box 5">
            <a:extLst>
              <a:ext uri="{FF2B5EF4-FFF2-40B4-BE49-F238E27FC236}">
                <a16:creationId xmlns:a16="http://schemas.microsoft.com/office/drawing/2014/main" id="{298EE528-6C94-427F-9136-4579614CBB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584" y="26782"/>
            <a:ext cx="7058025" cy="701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4000" b="1" dirty="0">
                <a:solidFill>
                  <a:srgbClr val="FFFFFF"/>
                </a:solidFill>
                <a:latin typeface="Garamond" panose="02020404030301010803" pitchFamily="18" charset="0"/>
                <a:cs typeface="+mn-cs"/>
              </a:rPr>
              <a:t>Arcadismo no Brasil: Autores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rotWithShape="0">
          <a:gsLst>
            <a:gs pos="0">
              <a:srgbClr val="FFFFCC"/>
            </a:gs>
            <a:gs pos="100000">
              <a:srgbClr val="996633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138865" y="476672"/>
            <a:ext cx="4805008" cy="14696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BR" sz="4000" b="1" dirty="0">
                <a:solidFill>
                  <a:srgbClr val="7030A0"/>
                </a:solidFill>
                <a:latin typeface="Arial" charset="0"/>
                <a:cs typeface="+mn-cs"/>
              </a:rPr>
              <a:t>A poesia lírica</a:t>
            </a:r>
          </a:p>
          <a:p>
            <a:pPr>
              <a:spcBef>
                <a:spcPct val="50000"/>
              </a:spcBef>
              <a:defRPr/>
            </a:pPr>
            <a:endParaRPr lang="pt-BR" sz="500" b="1" dirty="0">
              <a:solidFill>
                <a:srgbClr val="000000"/>
              </a:solidFill>
              <a:latin typeface="Arial" charset="0"/>
              <a:cs typeface="+mn-cs"/>
            </a:endParaRPr>
          </a:p>
          <a:p>
            <a:pPr algn="just">
              <a:spcBef>
                <a:spcPct val="50000"/>
              </a:spcBef>
              <a:defRPr/>
            </a:pPr>
            <a:r>
              <a:rPr lang="pt-BR" sz="2800" b="1" dirty="0">
                <a:solidFill>
                  <a:srgbClr val="000000"/>
                </a:solidFill>
                <a:latin typeface="Arial" charset="0"/>
                <a:cs typeface="+mn-cs"/>
              </a:rPr>
              <a:t> </a:t>
            </a:r>
            <a:r>
              <a:rPr lang="pt-BR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Arial" charset="0"/>
              </a:rPr>
              <a:t>→</a:t>
            </a:r>
            <a:r>
              <a:rPr lang="pt-BR" sz="2800" b="1" dirty="0">
                <a:solidFill>
                  <a:srgbClr val="000000"/>
                </a:solidFill>
                <a:latin typeface="Arial" charset="0"/>
                <a:cs typeface="+mn-cs"/>
              </a:rPr>
              <a:t> </a:t>
            </a:r>
            <a:r>
              <a:rPr lang="pt-B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+mn-cs"/>
              </a:rPr>
              <a:t>Cláudio Manuel da Costa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138865" y="2708920"/>
            <a:ext cx="5525087" cy="34932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pt-BR" sz="2600" b="1" i="1" dirty="0">
                <a:solidFill>
                  <a:srgbClr val="000000"/>
                </a:solidFill>
                <a:latin typeface="Times New Roman" pitchFamily="18" charset="0"/>
                <a:cs typeface="+mn-cs"/>
              </a:rPr>
              <a:t>=&gt; </a:t>
            </a:r>
            <a:r>
              <a:rPr lang="pt-BR" sz="2600" b="1" dirty="0">
                <a:solidFill>
                  <a:srgbClr val="000000"/>
                </a:solidFill>
                <a:latin typeface="Arial Narrow" pitchFamily="34" charset="0"/>
                <a:cs typeface="+mn-cs"/>
              </a:rPr>
              <a:t>Sua obra lírica sofreu influência do Classicismo Português, embora tenha traços do Barroco.</a:t>
            </a:r>
          </a:p>
          <a:p>
            <a:pPr lvl="0" algn="just">
              <a:lnSpc>
                <a:spcPct val="200000"/>
              </a:lnSpc>
              <a:spcBef>
                <a:spcPct val="50000"/>
              </a:spcBef>
            </a:pPr>
            <a:r>
              <a:rPr lang="pt-BR" sz="2600" b="1" dirty="0">
                <a:solidFill>
                  <a:srgbClr val="000000"/>
                </a:solidFill>
                <a:latin typeface="Times New Roman" pitchFamily="18" charset="0"/>
              </a:rPr>
              <a:t>=&gt; </a:t>
            </a:r>
            <a:r>
              <a:rPr lang="pt-BR" sz="2600" b="1" dirty="0">
                <a:solidFill>
                  <a:srgbClr val="000000"/>
                </a:solidFill>
                <a:latin typeface="Arial Narrow" pitchFamily="34" charset="0"/>
                <a:cs typeface="+mn-cs"/>
              </a:rPr>
              <a:t>Temas: </a:t>
            </a:r>
            <a:r>
              <a:rPr lang="pt-BR" sz="2600" b="1" dirty="0">
                <a:solidFill>
                  <a:srgbClr val="00B050"/>
                </a:solidFill>
                <a:latin typeface="Arial Narrow" pitchFamily="34" charset="0"/>
                <a:cs typeface="+mn-cs"/>
              </a:rPr>
              <a:t>o sentimento amoroso </a:t>
            </a:r>
            <a:r>
              <a:rPr lang="pt-BR" sz="2600" b="1" dirty="0">
                <a:solidFill>
                  <a:srgbClr val="000000"/>
                </a:solidFill>
                <a:latin typeface="Arial Narrow" pitchFamily="34" charset="0"/>
                <a:cs typeface="+mn-cs"/>
              </a:rPr>
              <a:t>e a </a:t>
            </a:r>
            <a:r>
              <a:rPr lang="pt-BR" sz="2600" b="1" dirty="0">
                <a:solidFill>
                  <a:srgbClr val="FF3399"/>
                </a:solidFill>
                <a:latin typeface="Arial Narrow" pitchFamily="34" charset="0"/>
                <a:cs typeface="+mn-cs"/>
              </a:rPr>
              <a:t>natureza</a:t>
            </a:r>
            <a:r>
              <a:rPr lang="pt-BR" sz="2600" b="1" dirty="0">
                <a:solidFill>
                  <a:srgbClr val="000000"/>
                </a:solidFill>
                <a:latin typeface="Arial Narrow" pitchFamily="34" charset="0"/>
                <a:cs typeface="+mn-cs"/>
              </a:rPr>
              <a:t>. </a:t>
            </a:r>
          </a:p>
          <a:p>
            <a:pPr algn="just">
              <a:defRPr/>
            </a:pPr>
            <a:endParaRPr lang="pt-BR" sz="2600" b="1" i="1" dirty="0">
              <a:solidFill>
                <a:srgbClr val="000000"/>
              </a:solidFill>
              <a:latin typeface="Arial Narrow" pitchFamily="34" charset="0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AB5FA7A-1172-677F-D7A1-9741472B3ECA}"/>
              </a:ext>
            </a:extLst>
          </p:cNvPr>
          <p:cNvSpPr txBox="1"/>
          <p:nvPr/>
        </p:nvSpPr>
        <p:spPr>
          <a:xfrm>
            <a:off x="5879976" y="292874"/>
            <a:ext cx="6173159" cy="59093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Pastores, que levais ao monte o gado,</a:t>
            </a:r>
          </a:p>
          <a:p>
            <a:r>
              <a:rPr lang="pt-BR" dirty="0" err="1"/>
              <a:t>Vêde</a:t>
            </a:r>
            <a:r>
              <a:rPr lang="pt-BR" dirty="0"/>
              <a:t> lá como andais por essa serra;</a:t>
            </a:r>
          </a:p>
          <a:p>
            <a:r>
              <a:rPr lang="pt-BR" dirty="0"/>
              <a:t>Que para dar contágio a toda a terra,</a:t>
            </a:r>
          </a:p>
          <a:p>
            <a:r>
              <a:rPr lang="pt-BR" dirty="0"/>
              <a:t>Basta ver se o meu rosto magoado:</a:t>
            </a:r>
          </a:p>
          <a:p>
            <a:endParaRPr lang="pt-BR" dirty="0"/>
          </a:p>
          <a:p>
            <a:r>
              <a:rPr lang="pt-BR" dirty="0"/>
              <a:t>Eu ando (vós me vedes) tão pesado;</a:t>
            </a:r>
          </a:p>
          <a:p>
            <a:r>
              <a:rPr lang="pt-BR" dirty="0"/>
              <a:t>E a pastora infiel, que me faz guerra,</a:t>
            </a:r>
          </a:p>
          <a:p>
            <a:r>
              <a:rPr lang="pt-BR" dirty="0"/>
              <a:t>É a mesma, que em seu semblante encerra</a:t>
            </a:r>
          </a:p>
          <a:p>
            <a:r>
              <a:rPr lang="pt-BR" dirty="0"/>
              <a:t>A causa de um martírio tão cansado.</a:t>
            </a:r>
          </a:p>
          <a:p>
            <a:endParaRPr lang="pt-BR" dirty="0"/>
          </a:p>
          <a:p>
            <a:r>
              <a:rPr lang="pt-BR" dirty="0"/>
              <a:t>Se a quereis conhecer, vinde comigo,</a:t>
            </a:r>
          </a:p>
          <a:p>
            <a:r>
              <a:rPr lang="pt-BR" dirty="0"/>
              <a:t>Vereis a formosura, que eu adoro;</a:t>
            </a:r>
          </a:p>
          <a:p>
            <a:r>
              <a:rPr lang="pt-BR" dirty="0"/>
              <a:t>Mas não; tanto não sou vosso inimigo:</a:t>
            </a:r>
          </a:p>
          <a:p>
            <a:endParaRPr lang="pt-BR" dirty="0"/>
          </a:p>
          <a:p>
            <a:r>
              <a:rPr lang="pt-BR" dirty="0"/>
              <a:t>Deixai, não a vejais; eu </a:t>
            </a:r>
            <a:r>
              <a:rPr lang="pt-BR" dirty="0" err="1"/>
              <a:t>vo-lo</a:t>
            </a:r>
            <a:r>
              <a:rPr lang="pt-BR" dirty="0"/>
              <a:t> imploro;</a:t>
            </a:r>
          </a:p>
          <a:p>
            <a:r>
              <a:rPr lang="pt-BR" dirty="0"/>
              <a:t>Que se seguir quiserdes, o que eu sigo,</a:t>
            </a:r>
          </a:p>
          <a:p>
            <a:r>
              <a:rPr lang="pt-BR" dirty="0"/>
              <a:t>Chorareis, ó pastores, o que eu choro.</a:t>
            </a:r>
          </a:p>
          <a:p>
            <a:endParaRPr lang="pt-BR" dirty="0"/>
          </a:p>
          <a:p>
            <a:r>
              <a:rPr lang="pt-BR" dirty="0"/>
              <a:t>O lançamento de Obras poéticas (1768), de Cláudio Manuel da Costa, foi o marco inicial do Arcadismo no Brasil.</a:t>
            </a:r>
          </a:p>
        </p:txBody>
      </p:sp>
    </p:spTree>
    <p:extLst>
      <p:ext uri="{BB962C8B-B14F-4D97-AF65-F5344CB8AC3E}">
        <p14:creationId xmlns:p14="http://schemas.microsoft.com/office/powerpoint/2010/main" val="270645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animBg="1"/>
      <p:bldP spid="1638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B348C02F-C511-4879-A19D-23EA72B53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4895"/>
            <a:ext cx="12175139" cy="6858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>
              <a:solidFill>
                <a:srgbClr val="000000"/>
              </a:solidFill>
              <a:cs typeface="+mn-cs"/>
            </a:endParaRPr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id="{5EAC00B5-FF61-47BE-8AB6-0B0E6100A5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415" y="141673"/>
            <a:ext cx="7992888" cy="6524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pt-BR" altLang="pt-BR" sz="400" dirty="0">
              <a:solidFill>
                <a:srgbClr val="000000"/>
              </a:solidFill>
              <a:cs typeface="+mn-cs"/>
            </a:endParaRPr>
          </a:p>
          <a:p>
            <a:pPr algn="ctr" eaLnBrk="1" hangingPunct="1">
              <a:defRPr/>
            </a:pPr>
            <a:r>
              <a:rPr lang="pt-BR" altLang="pt-BR" sz="2600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  <a:t>Neste álamo sombrio, aonde a escura</a:t>
            </a:r>
            <a:br>
              <a:rPr lang="pt-BR" altLang="pt-BR" sz="2600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</a:br>
            <a:r>
              <a:rPr lang="pt-BR" altLang="pt-BR" sz="2600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  <a:t>Noite produz </a:t>
            </a:r>
            <a:r>
              <a:rPr lang="pt-BR" altLang="pt-BR" sz="2600" u="sng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  <a:t>a imagem do segredo</a:t>
            </a:r>
            <a:r>
              <a:rPr lang="pt-BR" altLang="pt-BR" sz="2600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  <a:t>;</a:t>
            </a:r>
            <a:br>
              <a:rPr lang="pt-BR" altLang="pt-BR" sz="2600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</a:br>
            <a:r>
              <a:rPr lang="pt-BR" altLang="pt-BR" sz="2600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  <a:t>Em que apenas distingue o próprio medo</a:t>
            </a:r>
            <a:br>
              <a:rPr lang="pt-BR" altLang="pt-BR" sz="2600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</a:br>
            <a:r>
              <a:rPr lang="pt-BR" altLang="pt-BR" sz="2600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  <a:t>Do feio assombro a hórrida figura</a:t>
            </a:r>
            <a:br>
              <a:rPr lang="pt-BR" altLang="pt-BR" sz="2600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</a:br>
            <a:br>
              <a:rPr lang="pt-BR" altLang="pt-BR" sz="1200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</a:br>
            <a:r>
              <a:rPr lang="pt-BR" altLang="pt-BR" sz="2600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  <a:t>Aqui, onde não geme, nem murmura</a:t>
            </a:r>
            <a:br>
              <a:rPr lang="pt-BR" altLang="pt-BR" sz="2600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</a:br>
            <a:r>
              <a:rPr lang="pt-BR" altLang="pt-BR" sz="2600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  <a:t>Zéfiro* brando em fúnebre arvoredo,</a:t>
            </a:r>
            <a:br>
              <a:rPr lang="pt-BR" altLang="pt-BR" sz="2600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</a:br>
            <a:r>
              <a:rPr lang="pt-BR" altLang="pt-BR" sz="2600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  <a:t>Sentado sobre o tosco de um penedo*</a:t>
            </a:r>
            <a:br>
              <a:rPr lang="pt-BR" altLang="pt-BR" sz="2600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</a:br>
            <a:r>
              <a:rPr lang="pt-BR" altLang="pt-BR" sz="2600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  <a:t>Chorava </a:t>
            </a:r>
            <a:r>
              <a:rPr lang="pt-BR" altLang="pt-BR" sz="2600" b="1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  <a:t>Fido</a:t>
            </a:r>
            <a:r>
              <a:rPr lang="pt-BR" altLang="pt-BR" sz="2600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  <a:t> a sua desventura.</a:t>
            </a:r>
            <a:br>
              <a:rPr lang="pt-BR" altLang="pt-BR" sz="2600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</a:br>
            <a:br>
              <a:rPr lang="pt-BR" altLang="pt-BR" sz="1200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</a:br>
            <a:r>
              <a:rPr lang="pt-BR" altLang="pt-BR" sz="2600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  <a:t>Às lágrimas, a penha enternecida</a:t>
            </a:r>
            <a:br>
              <a:rPr lang="pt-BR" altLang="pt-BR" sz="2600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</a:br>
            <a:r>
              <a:rPr lang="pt-BR" altLang="pt-BR" sz="2600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  <a:t>Um rio fecundou, donde manava</a:t>
            </a:r>
            <a:br>
              <a:rPr lang="pt-BR" altLang="pt-BR" sz="2600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</a:br>
            <a:r>
              <a:rPr lang="pt-BR" altLang="pt-BR" sz="2600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  <a:t>D'ânsia mortal a cópia derretida;</a:t>
            </a:r>
            <a:br>
              <a:rPr lang="pt-BR" altLang="pt-BR" sz="2600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</a:br>
            <a:br>
              <a:rPr lang="pt-BR" altLang="pt-BR" sz="1200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</a:br>
            <a:r>
              <a:rPr lang="pt-BR" altLang="pt-BR" sz="2600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  <a:t>A natureza em ambos se mudava;</a:t>
            </a:r>
            <a:br>
              <a:rPr lang="pt-BR" altLang="pt-BR" sz="2600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</a:br>
            <a:r>
              <a:rPr lang="pt-BR" altLang="pt-BR" sz="2600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  <a:t>Abalava-se a penha comovida;</a:t>
            </a:r>
            <a:br>
              <a:rPr lang="pt-BR" altLang="pt-BR" sz="2600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</a:br>
            <a:r>
              <a:rPr lang="pt-BR" altLang="pt-BR" sz="2600" dirty="0">
                <a:solidFill>
                  <a:srgbClr val="000000"/>
                </a:solidFill>
                <a:latin typeface="AR CENA" panose="02000000000000000000"/>
                <a:ea typeface="FangSong" panose="02010609060101010101" pitchFamily="49" charset="-122"/>
              </a:rPr>
              <a:t>Fido, estátua de dor, se congelava.</a:t>
            </a:r>
            <a:endParaRPr lang="pt-BR" altLang="pt-BR" sz="1400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39F616F-7257-FA7A-5980-BBF120ABFDA6}"/>
              </a:ext>
            </a:extLst>
          </p:cNvPr>
          <p:cNvSpPr txBox="1"/>
          <p:nvPr/>
        </p:nvSpPr>
        <p:spPr>
          <a:xfrm>
            <a:off x="9120336" y="1236524"/>
            <a:ext cx="23762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C00000"/>
                </a:solidFill>
              </a:rPr>
              <a:t>Soneto XXII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05E677-3E6B-529C-C62F-1845A1AF08CA}"/>
              </a:ext>
            </a:extLst>
          </p:cNvPr>
          <p:cNvSpPr txBox="1"/>
          <p:nvPr/>
        </p:nvSpPr>
        <p:spPr>
          <a:xfrm>
            <a:off x="8523791" y="2372821"/>
            <a:ext cx="3569353" cy="37856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2400" b="1">
                <a:solidFill>
                  <a:srgbClr val="C00000"/>
                </a:solidFill>
              </a:defRPr>
            </a:lvl1pPr>
          </a:lstStyle>
          <a:p>
            <a:pPr algn="just"/>
            <a:r>
              <a:rPr lang="pt-BR" dirty="0">
                <a:solidFill>
                  <a:srgbClr val="003399"/>
                </a:solidFill>
                <a:latin typeface="Arial Narrow" panose="020B0606020202030204" pitchFamily="34" charset="0"/>
              </a:rPr>
              <a:t>*Álamo: </a:t>
            </a:r>
            <a:r>
              <a:rPr lang="pt-BR" dirty="0">
                <a:solidFill>
                  <a:srgbClr val="003300"/>
                </a:solidFill>
                <a:latin typeface="Arial Narrow" panose="020B0606020202030204" pitchFamily="34" charset="0"/>
              </a:rPr>
              <a:t>árvore de grande porte </a:t>
            </a:r>
          </a:p>
          <a:p>
            <a:pPr algn="just"/>
            <a:endParaRPr lang="pt-BR" dirty="0">
              <a:solidFill>
                <a:srgbClr val="003399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pt-BR" dirty="0">
                <a:solidFill>
                  <a:srgbClr val="003399"/>
                </a:solidFill>
                <a:latin typeface="Arial Narrow" panose="020B0606020202030204" pitchFamily="34" charset="0"/>
              </a:rPr>
              <a:t> *Penha: </a:t>
            </a:r>
            <a:r>
              <a:rPr lang="pt-BR" dirty="0">
                <a:solidFill>
                  <a:srgbClr val="003300"/>
                </a:solidFill>
                <a:latin typeface="Arial Narrow" panose="020B0606020202030204" pitchFamily="34" charset="0"/>
              </a:rPr>
              <a:t>rocha</a:t>
            </a:r>
          </a:p>
          <a:p>
            <a:pPr algn="just"/>
            <a:r>
              <a:rPr lang="pt-BR" dirty="0">
                <a:solidFill>
                  <a:srgbClr val="003399"/>
                </a:solidFill>
                <a:latin typeface="Arial Narrow" panose="020B0606020202030204" pitchFamily="34" charset="0"/>
              </a:rPr>
              <a:t>*Fido: </a:t>
            </a:r>
            <a:r>
              <a:rPr lang="pt-BR" dirty="0">
                <a:solidFill>
                  <a:srgbClr val="003300"/>
                </a:solidFill>
                <a:latin typeface="Arial Narrow" panose="020B0606020202030204" pitchFamily="34" charset="0"/>
              </a:rPr>
              <a:t>fiel, leal, constante</a:t>
            </a:r>
          </a:p>
          <a:p>
            <a:pPr algn="just"/>
            <a:br>
              <a:rPr lang="pt-BR" dirty="0">
                <a:solidFill>
                  <a:srgbClr val="003399"/>
                </a:solidFill>
                <a:latin typeface="Arial Narrow" panose="020B0606020202030204" pitchFamily="34" charset="0"/>
              </a:rPr>
            </a:br>
            <a:r>
              <a:rPr lang="pt-BR" dirty="0">
                <a:solidFill>
                  <a:srgbClr val="003399"/>
                </a:solidFill>
                <a:latin typeface="Arial Narrow" panose="020B0606020202030204" pitchFamily="34" charset="0"/>
              </a:rPr>
              <a:t>*Zéfiro: </a:t>
            </a:r>
            <a:r>
              <a:rPr lang="pt-BR" dirty="0">
                <a:solidFill>
                  <a:srgbClr val="003300"/>
                </a:solidFill>
                <a:latin typeface="Arial Narrow" panose="020B0606020202030204" pitchFamily="34" charset="0"/>
              </a:rPr>
              <a:t>vento suave  </a:t>
            </a:r>
          </a:p>
          <a:p>
            <a:pPr algn="just"/>
            <a:endParaRPr lang="pt-BR" dirty="0">
              <a:solidFill>
                <a:srgbClr val="003399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pt-BR" dirty="0">
                <a:solidFill>
                  <a:srgbClr val="003399"/>
                </a:solidFill>
                <a:latin typeface="Arial Narrow" panose="020B0606020202030204" pitchFamily="34" charset="0"/>
              </a:rPr>
              <a:t> *Penedo: </a:t>
            </a:r>
            <a:r>
              <a:rPr lang="pt-BR" dirty="0">
                <a:solidFill>
                  <a:srgbClr val="003300"/>
                </a:solidFill>
                <a:latin typeface="Arial Narrow" panose="020B0606020202030204" pitchFamily="34" charset="0"/>
              </a:rPr>
              <a:t>rocha do penhasco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Espaço Reservado para Conteúdo 2">
            <a:extLst>
              <a:ext uri="{FF2B5EF4-FFF2-40B4-BE49-F238E27FC236}">
                <a16:creationId xmlns:a16="http://schemas.microsoft.com/office/drawing/2014/main" id="{A4A14907-70FC-499E-B3A6-F8CB4C1A7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5520" y="188640"/>
            <a:ext cx="8661648" cy="6480720"/>
          </a:xfrm>
          <a:solidFill>
            <a:schemeClr val="accent6">
              <a:lumMod val="20000"/>
              <a:lumOff val="80000"/>
            </a:schemeClr>
          </a:solidFill>
          <a:ln w="28575">
            <a:solidFill>
              <a:srgbClr val="102766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marL="0" indent="0">
              <a:buNone/>
            </a:pPr>
            <a:endParaRPr lang="pt-BR" altLang="pt-BR" sz="1000" b="1" dirty="0"/>
          </a:p>
          <a:p>
            <a:pPr marL="0" indent="0" algn="ctr">
              <a:buNone/>
            </a:pPr>
            <a:r>
              <a:rPr lang="pt-BR" altLang="pt-BR" sz="2000" b="1" dirty="0"/>
              <a:t>Torno a ver-vos, ó montes; o destino (verso 1)</a:t>
            </a:r>
            <a:br>
              <a:rPr lang="pt-BR" altLang="pt-BR" sz="2000" b="1" dirty="0"/>
            </a:br>
            <a:r>
              <a:rPr lang="pt-BR" altLang="pt-BR" sz="2000" b="1" dirty="0"/>
              <a:t>Aqui me torna a pôr nestes outeiros, </a:t>
            </a:r>
            <a:br>
              <a:rPr lang="pt-BR" altLang="pt-BR" sz="2000" b="1" dirty="0"/>
            </a:br>
            <a:r>
              <a:rPr lang="pt-BR" altLang="pt-BR" sz="2000" b="1" dirty="0"/>
              <a:t>Onde um tempo os gabões deixei grosseiros </a:t>
            </a:r>
            <a:br>
              <a:rPr lang="pt-BR" altLang="pt-BR" sz="2000" b="1" dirty="0"/>
            </a:br>
            <a:r>
              <a:rPr lang="pt-BR" altLang="pt-BR" sz="2000" b="1" dirty="0"/>
              <a:t>Pelo traje da Corte, rico e fino. (verso 4)</a:t>
            </a:r>
          </a:p>
          <a:p>
            <a:pPr marL="0" indent="0" algn="ctr">
              <a:buNone/>
            </a:pPr>
            <a:endParaRPr lang="pt-BR" altLang="pt-BR" sz="2000" b="1" dirty="0"/>
          </a:p>
          <a:p>
            <a:pPr marL="0" indent="0" algn="ctr">
              <a:buNone/>
            </a:pPr>
            <a:r>
              <a:rPr lang="pt-BR" altLang="pt-BR" sz="2000" b="1" dirty="0"/>
              <a:t>Aqui estou entre </a:t>
            </a:r>
            <a:r>
              <a:rPr lang="pt-BR" altLang="pt-BR" sz="2000" b="1" dirty="0" err="1"/>
              <a:t>Almendro</a:t>
            </a:r>
            <a:r>
              <a:rPr lang="pt-BR" altLang="pt-BR" sz="2000" b="1" dirty="0"/>
              <a:t>, entre </a:t>
            </a:r>
            <a:r>
              <a:rPr lang="pt-BR" altLang="pt-BR" sz="2000" b="1" dirty="0" err="1"/>
              <a:t>Corino</a:t>
            </a:r>
            <a:r>
              <a:rPr lang="pt-BR" altLang="pt-BR" sz="2000" b="1" dirty="0"/>
              <a:t>, </a:t>
            </a:r>
            <a:br>
              <a:rPr lang="pt-BR" altLang="pt-BR" sz="2000" b="1" dirty="0"/>
            </a:br>
            <a:r>
              <a:rPr lang="pt-BR" altLang="pt-BR" sz="2000" b="1" dirty="0"/>
              <a:t>Os meus fiéis, meus doces companheiros, </a:t>
            </a:r>
            <a:br>
              <a:rPr lang="pt-BR" altLang="pt-BR" sz="2000" b="1" dirty="0"/>
            </a:br>
            <a:r>
              <a:rPr lang="pt-BR" altLang="pt-BR" sz="2000" b="1" dirty="0"/>
              <a:t>Vendo correr os míseros vaqueiros (verso 7)</a:t>
            </a:r>
            <a:br>
              <a:rPr lang="pt-BR" altLang="pt-BR" sz="2000" b="1" dirty="0"/>
            </a:br>
            <a:r>
              <a:rPr lang="pt-BR" altLang="pt-BR" sz="2000" b="1" dirty="0"/>
              <a:t>Atrás de seu cansado desatino.</a:t>
            </a:r>
          </a:p>
          <a:p>
            <a:pPr marL="0" indent="0" algn="ctr">
              <a:buNone/>
            </a:pPr>
            <a:endParaRPr lang="pt-BR" altLang="pt-BR" sz="1000" b="1" dirty="0"/>
          </a:p>
          <a:p>
            <a:pPr marL="0" indent="0" algn="ctr">
              <a:buNone/>
            </a:pPr>
            <a:r>
              <a:rPr lang="pt-BR" altLang="pt-BR" sz="2000" b="1" dirty="0"/>
              <a:t>Se o bem desta choupana pode tanto, </a:t>
            </a:r>
            <a:br>
              <a:rPr lang="pt-BR" altLang="pt-BR" sz="2000" b="1" dirty="0"/>
            </a:br>
            <a:r>
              <a:rPr lang="pt-BR" altLang="pt-BR" sz="2000" b="1" dirty="0"/>
              <a:t>Que chega a ter mais preço, e mais valia (verso 10)</a:t>
            </a:r>
            <a:br>
              <a:rPr lang="pt-BR" altLang="pt-BR" sz="2000" b="1" dirty="0"/>
            </a:br>
            <a:r>
              <a:rPr lang="pt-BR" altLang="pt-BR" sz="2000" b="1" dirty="0"/>
              <a:t>Que, da Cidade, o lisonjeiro encanto,</a:t>
            </a:r>
          </a:p>
          <a:p>
            <a:pPr marL="0" indent="0" algn="ctr">
              <a:buNone/>
            </a:pPr>
            <a:endParaRPr lang="pt-BR" altLang="pt-BR" sz="2000" b="1" dirty="0"/>
          </a:p>
          <a:p>
            <a:pPr marL="0" indent="0" algn="ctr">
              <a:buNone/>
            </a:pPr>
            <a:r>
              <a:rPr lang="pt-BR" altLang="pt-BR" sz="2000" b="1" dirty="0"/>
              <a:t>Aqui descanse a louca fantasia, </a:t>
            </a:r>
            <a:br>
              <a:rPr lang="pt-BR" altLang="pt-BR" sz="2000" b="1" dirty="0"/>
            </a:br>
            <a:r>
              <a:rPr lang="pt-BR" altLang="pt-BR" sz="2000" b="1" dirty="0"/>
              <a:t>E o que até agora se tornava em pranto (verso 13)</a:t>
            </a:r>
            <a:br>
              <a:rPr lang="pt-BR" altLang="pt-BR" sz="2000" b="1" dirty="0"/>
            </a:br>
            <a:r>
              <a:rPr lang="pt-BR" altLang="pt-BR" sz="2000" b="1" dirty="0"/>
              <a:t>Se converta em afetos de alegria.</a:t>
            </a:r>
          </a:p>
          <a:p>
            <a:pPr marL="0" indent="0">
              <a:buNone/>
            </a:pPr>
            <a:endParaRPr lang="pt-BR" altLang="pt-BR" sz="1000" b="1" dirty="0"/>
          </a:p>
          <a:p>
            <a:pPr marL="0" indent="0" algn="just">
              <a:buNone/>
            </a:pPr>
            <a:r>
              <a:rPr lang="pt-BR" altLang="pt-BR" sz="1400" b="1" dirty="0"/>
              <a:t>Cláudio Manoel da Costa. In: </a:t>
            </a:r>
            <a:r>
              <a:rPr lang="pt-BR" altLang="pt-BR" sz="1400" b="1" dirty="0" err="1"/>
              <a:t>Domício</a:t>
            </a:r>
            <a:r>
              <a:rPr lang="pt-BR" altLang="pt-BR" sz="1400" b="1" dirty="0"/>
              <a:t> Proença Filho. A poesia dos inconfidentes. Rio de Janeiro: Nova Aguilar, 2002, p. 78-9.</a:t>
            </a:r>
          </a:p>
        </p:txBody>
      </p:sp>
    </p:spTree>
    <p:extLst>
      <p:ext uri="{BB962C8B-B14F-4D97-AF65-F5344CB8AC3E}">
        <p14:creationId xmlns:p14="http://schemas.microsoft.com/office/powerpoint/2010/main" val="1774837783"/>
      </p:ext>
    </p:extLst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6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6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>
            <a:extLst>
              <a:ext uri="{FF2B5EF4-FFF2-40B4-BE49-F238E27FC236}">
                <a16:creationId xmlns:a16="http://schemas.microsoft.com/office/drawing/2014/main" id="{4EAA1377-6D35-4812-80C4-E97D10A47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64" y="692696"/>
            <a:ext cx="9272196" cy="6001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defRPr/>
            </a:pPr>
            <a:r>
              <a:rPr lang="pt-BR" altLang="pt-BR" sz="2400" b="1" dirty="0">
                <a:solidFill>
                  <a:srgbClr val="000000"/>
                </a:solidFill>
                <a:latin typeface="Arial Narrow" panose="020B0606020202030204" pitchFamily="34" charset="0"/>
              </a:rPr>
              <a:t>Vida:</a:t>
            </a: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 Filho de um magistrado brasileiro, nasceu, em Porto, Portugal.</a:t>
            </a:r>
          </a:p>
          <a:p>
            <a:pPr algn="just" eaLnBrk="1" hangingPunct="1">
              <a:defRPr/>
            </a:pP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A família retornou ao Brasil quando tinha sete anos. Estudou com os jesuítas, em Salvador - Bahia. Com 17 anos volta à Coimbra estudar Direito. </a:t>
            </a:r>
          </a:p>
          <a:p>
            <a:pPr algn="just" eaLnBrk="1" hangingPunct="1">
              <a:defRPr/>
            </a:pPr>
            <a:endParaRPr lang="pt-BR" altLang="pt-BR" sz="24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 eaLnBrk="1" hangingPunct="1">
              <a:defRPr/>
            </a:pP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Advogado em terras portuguesas, mas em 1782 foi nomeado </a:t>
            </a:r>
            <a:r>
              <a:rPr lang="pt-BR" altLang="pt-BR" sz="24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Ouvidor de Vila Rica</a:t>
            </a:r>
            <a:r>
              <a:rPr lang="pt-BR" altLang="pt-BR" sz="2400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, </a:t>
            </a: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capital de Minas Gerais. </a:t>
            </a:r>
          </a:p>
          <a:p>
            <a:pPr algn="just" eaLnBrk="1" hangingPunct="1">
              <a:defRPr/>
            </a:pPr>
            <a:endParaRPr lang="pt-BR" altLang="pt-BR" sz="24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 eaLnBrk="1" hangingPunct="1">
              <a:defRPr/>
            </a:pP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Ocupou altos cargos jurídicos e, em 1787, firmou casamento com </a:t>
            </a:r>
            <a:r>
              <a:rPr lang="pt-BR" altLang="pt-BR" sz="24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Maria Joaquina Dorotéia de Seixas</a:t>
            </a: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, a futura </a:t>
            </a:r>
            <a:r>
              <a:rPr lang="pt-BR" altLang="pt-BR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Marília dos </a:t>
            </a: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poemas. Ele tinha &gt; 40 anos e ela 17, adolescente, mas não se casaram.</a:t>
            </a:r>
          </a:p>
          <a:p>
            <a:pPr algn="just" eaLnBrk="1" hangingPunct="1">
              <a:defRPr/>
            </a:pPr>
            <a:endParaRPr lang="pt-BR" altLang="pt-BR" sz="24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lvl="0" algn="just" eaLnBrk="1" hangingPunct="1">
              <a:defRPr/>
            </a:pP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Acusado de conspiração na </a:t>
            </a:r>
            <a:r>
              <a:rPr lang="pt-BR" altLang="pt-BR" sz="24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Conjuração Mineira</a:t>
            </a:r>
            <a:r>
              <a:rPr lang="pt-BR" altLang="pt-BR" sz="2400" b="1" dirty="0">
                <a:solidFill>
                  <a:srgbClr val="000000"/>
                </a:solidFill>
                <a:latin typeface="Arial Narrow" panose="020B0606020202030204" pitchFamily="34" charset="0"/>
              </a:rPr>
              <a:t>. Preso 3 anos </a:t>
            </a: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na Ilha das Cobras, RJ, e condenado a 10 anos de degredo em Moçambique, África. Lá se casou com a filha de um rico traficante de escravos e voltou a ocupar </a:t>
            </a:r>
            <a:r>
              <a:rPr lang="pt-BR" altLang="pt-BR" sz="2400" u="sng" dirty="0">
                <a:solidFill>
                  <a:srgbClr val="000000"/>
                </a:solidFill>
                <a:latin typeface="Arial Narrow" panose="020B0606020202030204" pitchFamily="34" charset="0"/>
              </a:rPr>
              <a:t>postos importantes na burocracia portuguesa</a:t>
            </a: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. </a:t>
            </a:r>
          </a:p>
          <a:p>
            <a:pPr algn="just" eaLnBrk="1" hangingPunct="1">
              <a:defRPr/>
            </a:pP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Morreu </a:t>
            </a:r>
            <a:r>
              <a:rPr lang="pt-BR" altLang="pt-BR" sz="2400" i="1" dirty="0">
                <a:solidFill>
                  <a:srgbClr val="000000"/>
                </a:solidFill>
                <a:latin typeface="Arial Narrow" panose="020B0606020202030204" pitchFamily="34" charset="0"/>
              </a:rPr>
              <a:t>na África em 1810.</a:t>
            </a:r>
          </a:p>
        </p:txBody>
      </p:sp>
      <p:sp>
        <p:nvSpPr>
          <p:cNvPr id="19461" name="Text Box 5">
            <a:extLst>
              <a:ext uri="{FF2B5EF4-FFF2-40B4-BE49-F238E27FC236}">
                <a16:creationId xmlns:a16="http://schemas.microsoft.com/office/drawing/2014/main" id="{13007FC9-B2C6-41F7-9901-9F64D897C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3275" y="0"/>
            <a:ext cx="8245449" cy="58477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3200" b="1" dirty="0">
                <a:solidFill>
                  <a:srgbClr val="FFFFFF"/>
                </a:solidFill>
                <a:latin typeface="Arial Narrow" panose="020B0606020202030204" pitchFamily="34" charset="0"/>
              </a:rPr>
              <a:t>TOMÁS ANTÔNIO GONZAGA (1744-1810)</a:t>
            </a:r>
          </a:p>
        </p:txBody>
      </p:sp>
      <p:pic>
        <p:nvPicPr>
          <p:cNvPr id="19462" name="Picture 7" descr="Thomaz-antonio-gonzaga">
            <a:extLst>
              <a:ext uri="{FF2B5EF4-FFF2-40B4-BE49-F238E27FC236}">
                <a16:creationId xmlns:a16="http://schemas.microsoft.com/office/drawing/2014/main" id="{B7C257BF-7186-47B2-AE6D-BDFADC67C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197" y="1484784"/>
            <a:ext cx="2692004" cy="319052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1775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folHlink"/>
            </a:gs>
            <a:gs pos="100000">
              <a:srgbClr val="0033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6096000" y="4365626"/>
            <a:ext cx="457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BR" sz="2000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119336" y="172339"/>
            <a:ext cx="6696926" cy="65133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889000">
              <a:srgbClr val="CC3300">
                <a:alpha val="81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1" lang="pt-BR" sz="2400" b="1" i="1" dirty="0">
                <a:solidFill>
                  <a:srgbClr val="FFFF00"/>
                </a:solidFill>
                <a:latin typeface="Times New Roman" pitchFamily="18" charset="0"/>
                <a:cs typeface="+mn-cs"/>
              </a:rPr>
              <a:t>- </a:t>
            </a:r>
            <a:r>
              <a:rPr kumimoji="1" lang="pt-BR" sz="2500" b="1" i="1" dirty="0">
                <a:solidFill>
                  <a:srgbClr val="002060"/>
                </a:solidFill>
                <a:latin typeface="Times New Roman" pitchFamily="18" charset="0"/>
                <a:cs typeface="+mn-cs"/>
              </a:rPr>
              <a:t>A obra </a:t>
            </a:r>
            <a:r>
              <a:rPr kumimoji="1" lang="pt-BR" sz="2500" b="1" i="1" dirty="0">
                <a:solidFill>
                  <a:srgbClr val="7030A0"/>
                </a:solidFill>
                <a:latin typeface="Times New Roman" pitchFamily="18" charset="0"/>
                <a:cs typeface="+mn-cs"/>
              </a:rPr>
              <a:t>Marília de Dirceu </a:t>
            </a:r>
            <a:r>
              <a:rPr kumimoji="1" lang="pt-BR" sz="2500" b="1" i="1" dirty="0">
                <a:solidFill>
                  <a:srgbClr val="002060"/>
                </a:solidFill>
                <a:latin typeface="Times New Roman" pitchFamily="18" charset="0"/>
                <a:cs typeface="+mn-cs"/>
              </a:rPr>
              <a:t>apresenta traços desta relação entre o poeta e a jovem </a:t>
            </a:r>
            <a:r>
              <a:rPr kumimoji="1" lang="pt-BR" sz="2500" b="1" i="1" dirty="0">
                <a:solidFill>
                  <a:srgbClr val="FF0000"/>
                </a:solidFill>
                <a:latin typeface="Times New Roman" pitchFamily="18" charset="0"/>
                <a:cs typeface="+mn-cs"/>
              </a:rPr>
              <a:t>Maria Doroteia </a:t>
            </a:r>
          </a:p>
          <a:p>
            <a:pPr algn="ctr">
              <a:lnSpc>
                <a:spcPct val="150000"/>
              </a:lnSpc>
              <a:defRPr/>
            </a:pPr>
            <a:r>
              <a:rPr kumimoji="1" lang="pt-BR" sz="2500" b="1" i="1" dirty="0">
                <a:solidFill>
                  <a:srgbClr val="FFFF00"/>
                </a:solidFill>
                <a:latin typeface="Times New Roman" pitchFamily="18" charset="0"/>
                <a:cs typeface="+mn-cs"/>
              </a:rPr>
              <a:t> </a:t>
            </a:r>
            <a:r>
              <a:rPr kumimoji="1" lang="pt-BR" sz="2500" b="1" i="1" dirty="0">
                <a:solidFill>
                  <a:srgbClr val="00B050"/>
                </a:solidFill>
                <a:latin typeface="Times New Roman" pitchFamily="18" charset="0"/>
                <a:cs typeface="+mn-cs"/>
              </a:rPr>
              <a:t>Marília</a:t>
            </a:r>
            <a:r>
              <a:rPr kumimoji="1" lang="pt-BR" sz="2500" b="1" i="1" dirty="0">
                <a:solidFill>
                  <a:srgbClr val="CC3300"/>
                </a:solidFill>
                <a:latin typeface="Times New Roman" pitchFamily="18" charset="0"/>
                <a:cs typeface="+mn-cs"/>
              </a:rPr>
              <a:t> - </a:t>
            </a:r>
            <a:r>
              <a:rPr kumimoji="1" lang="pt-BR" sz="2500" b="1" i="1" dirty="0">
                <a:solidFill>
                  <a:schemeClr val="accent2"/>
                </a:solidFill>
                <a:latin typeface="Times New Roman" pitchFamily="18" charset="0"/>
                <a:cs typeface="+mn-cs"/>
              </a:rPr>
              <a:t>Maria x Dirceu </a:t>
            </a:r>
            <a:r>
              <a:rPr kumimoji="1" lang="pt-BR" sz="2500" b="1" i="1" dirty="0">
                <a:solidFill>
                  <a:srgbClr val="CC3300"/>
                </a:solidFill>
                <a:latin typeface="Times New Roman" pitchFamily="18" charset="0"/>
                <a:cs typeface="+mn-cs"/>
              </a:rPr>
              <a:t>- Tomás </a:t>
            </a:r>
          </a:p>
          <a:p>
            <a:pPr algn="ctr">
              <a:lnSpc>
                <a:spcPct val="150000"/>
              </a:lnSpc>
              <a:defRPr/>
            </a:pPr>
            <a:endParaRPr kumimoji="1" lang="pt-BR" sz="2500" b="1" i="1" dirty="0">
              <a:solidFill>
                <a:srgbClr val="002060"/>
              </a:solidFill>
              <a:latin typeface="Times New Roman" pitchFamily="18" charset="0"/>
              <a:cs typeface="+mn-cs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1" lang="pt-BR" sz="2500" b="1" i="1" dirty="0">
                <a:solidFill>
                  <a:srgbClr val="002060"/>
                </a:solidFill>
                <a:latin typeface="Times New Roman" pitchFamily="18" charset="0"/>
                <a:cs typeface="+mn-cs"/>
              </a:rPr>
              <a:t>A obra apresenta trê</a:t>
            </a:r>
            <a:r>
              <a:rPr kumimoji="1" lang="pt-BR" sz="2500" b="1" i="1" dirty="0">
                <a:solidFill>
                  <a:srgbClr val="003300"/>
                </a:solidFill>
                <a:latin typeface="Times New Roman" pitchFamily="18" charset="0"/>
                <a:cs typeface="+mn-cs"/>
              </a:rPr>
              <a:t>s</a:t>
            </a:r>
            <a:r>
              <a:rPr kumimoji="1" lang="pt-BR" sz="2500" b="1" i="1" dirty="0">
                <a:solidFill>
                  <a:srgbClr val="002060"/>
                </a:solidFill>
                <a:latin typeface="Times New Roman" pitchFamily="18" charset="0"/>
                <a:cs typeface="+mn-cs"/>
              </a:rPr>
              <a:t> partes: cada uma, contém u</a:t>
            </a:r>
            <a:r>
              <a:rPr kumimoji="1" lang="pt-BR" sz="2500" b="1" i="1" dirty="0">
                <a:solidFill>
                  <a:srgbClr val="0070C0"/>
                </a:solidFill>
                <a:latin typeface="Times New Roman" pitchFamily="18" charset="0"/>
                <a:cs typeface="+mn-cs"/>
              </a:rPr>
              <a:t>ma </a:t>
            </a:r>
            <a:r>
              <a:rPr kumimoji="1" lang="pt-BR" sz="2500" b="1" i="1" dirty="0">
                <a:solidFill>
                  <a:srgbClr val="000000"/>
                </a:solidFill>
                <a:latin typeface="Times New Roman" pitchFamily="18" charset="0"/>
                <a:cs typeface="+mn-cs"/>
              </a:rPr>
              <a:t>tônica predominante</a:t>
            </a:r>
            <a:r>
              <a:rPr kumimoji="1" lang="pt-BR" sz="2500" b="1" i="1" dirty="0">
                <a:solidFill>
                  <a:srgbClr val="FFFF00"/>
                </a:solidFill>
                <a:latin typeface="Times New Roman" pitchFamily="18" charset="0"/>
                <a:cs typeface="+mn-cs"/>
              </a:rPr>
              <a:t> </a:t>
            </a:r>
            <a:r>
              <a:rPr kumimoji="1" lang="pt-BR" sz="2500" b="1" i="1" dirty="0">
                <a:solidFill>
                  <a:srgbClr val="0070C0"/>
                </a:solidFill>
                <a:latin typeface="Times New Roman" pitchFamily="18" charset="0"/>
                <a:cs typeface="+mn-cs"/>
              </a:rPr>
              <a:t>nos poemas.</a:t>
            </a:r>
          </a:p>
          <a:p>
            <a:pPr algn="ctr">
              <a:lnSpc>
                <a:spcPct val="150000"/>
              </a:lnSpc>
              <a:defRPr/>
            </a:pPr>
            <a:r>
              <a:rPr kumimoji="1" lang="pt-BR" sz="2500" b="1" i="1" dirty="0">
                <a:solidFill>
                  <a:srgbClr val="0070C0"/>
                </a:solidFill>
                <a:latin typeface="Times New Roman" pitchFamily="18" charset="0"/>
                <a:cs typeface="+mn-cs"/>
              </a:rPr>
              <a:t>Obras: </a:t>
            </a:r>
            <a:r>
              <a:rPr kumimoji="1" lang="pt-BR" sz="2500" b="1" i="1" dirty="0">
                <a:solidFill>
                  <a:srgbClr val="003300"/>
                </a:solidFill>
                <a:latin typeface="Times New Roman" pitchFamily="18" charset="0"/>
                <a:cs typeface="+mn-cs"/>
              </a:rPr>
              <a:t>Marília de Dirceu </a:t>
            </a:r>
          </a:p>
          <a:p>
            <a:pPr algn="ctr">
              <a:lnSpc>
                <a:spcPct val="150000"/>
              </a:lnSpc>
              <a:defRPr/>
            </a:pPr>
            <a:r>
              <a:rPr kumimoji="1" lang="pt-BR" sz="2500" b="1" i="1" dirty="0">
                <a:solidFill>
                  <a:srgbClr val="0070C0"/>
                </a:solidFill>
                <a:latin typeface="Times New Roman" pitchFamily="18" charset="0"/>
                <a:cs typeface="+mn-cs"/>
              </a:rPr>
              <a:t>(Parte I - </a:t>
            </a:r>
            <a:r>
              <a:rPr kumimoji="1" lang="pt-BR" sz="2500" b="1" i="1" dirty="0">
                <a:solidFill>
                  <a:srgbClr val="003300"/>
                </a:solidFill>
                <a:latin typeface="Times New Roman" pitchFamily="18" charset="0"/>
                <a:cs typeface="+mn-cs"/>
              </a:rPr>
              <a:t>1792</a:t>
            </a:r>
            <a:r>
              <a:rPr kumimoji="1" lang="pt-BR" sz="2500" b="1" i="1" dirty="0">
                <a:solidFill>
                  <a:srgbClr val="0070C0"/>
                </a:solidFill>
                <a:latin typeface="Times New Roman" pitchFamily="18" charset="0"/>
                <a:cs typeface="+mn-cs"/>
              </a:rPr>
              <a:t>; Parte II - </a:t>
            </a:r>
            <a:r>
              <a:rPr kumimoji="1" lang="pt-BR" sz="2500" b="1" i="1" dirty="0">
                <a:solidFill>
                  <a:srgbClr val="003300"/>
                </a:solidFill>
                <a:latin typeface="Times New Roman" pitchFamily="18" charset="0"/>
                <a:cs typeface="+mn-cs"/>
              </a:rPr>
              <a:t>1799</a:t>
            </a:r>
            <a:r>
              <a:rPr kumimoji="1" lang="pt-BR" sz="2500" b="1" i="1" dirty="0">
                <a:solidFill>
                  <a:srgbClr val="0070C0"/>
                </a:solidFill>
                <a:latin typeface="Times New Roman" pitchFamily="18" charset="0"/>
                <a:cs typeface="+mn-cs"/>
              </a:rPr>
              <a:t>; Parte III - </a:t>
            </a:r>
            <a:r>
              <a:rPr kumimoji="1" lang="pt-BR" sz="2500" b="1" i="1" dirty="0">
                <a:solidFill>
                  <a:srgbClr val="003300"/>
                </a:solidFill>
                <a:latin typeface="Times New Roman" pitchFamily="18" charset="0"/>
                <a:cs typeface="+mn-cs"/>
              </a:rPr>
              <a:t>1812</a:t>
            </a:r>
            <a:r>
              <a:rPr kumimoji="1" lang="pt-BR" sz="2500" b="1" i="1" dirty="0">
                <a:solidFill>
                  <a:srgbClr val="0070C0"/>
                </a:solidFill>
                <a:latin typeface="Times New Roman" pitchFamily="18" charset="0"/>
                <a:cs typeface="+mn-cs"/>
              </a:rPr>
              <a:t>), </a:t>
            </a:r>
          </a:p>
          <a:p>
            <a:pPr algn="ctr">
              <a:lnSpc>
                <a:spcPct val="150000"/>
              </a:lnSpc>
              <a:defRPr/>
            </a:pPr>
            <a:r>
              <a:rPr kumimoji="1" lang="pt-BR" sz="2500" b="1" i="1" dirty="0">
                <a:solidFill>
                  <a:srgbClr val="0070C0"/>
                </a:solidFill>
                <a:latin typeface="Times New Roman" pitchFamily="18" charset="0"/>
                <a:cs typeface="+mn-cs"/>
              </a:rPr>
              <a:t>Cartas Chilenas (</a:t>
            </a:r>
            <a:r>
              <a:rPr kumimoji="1" lang="pt-BR" sz="2500" b="1" i="1" dirty="0">
                <a:solidFill>
                  <a:srgbClr val="003300"/>
                </a:solidFill>
                <a:latin typeface="Times New Roman" pitchFamily="18" charset="0"/>
                <a:cs typeface="+mn-cs"/>
              </a:rPr>
              <a:t>1845)</a:t>
            </a:r>
            <a:r>
              <a:rPr kumimoji="1" lang="pt-BR" sz="2500" b="1" i="1" dirty="0">
                <a:solidFill>
                  <a:srgbClr val="0070C0"/>
                </a:solidFill>
                <a:latin typeface="Times New Roman" pitchFamily="18" charset="0"/>
                <a:cs typeface="+mn-cs"/>
              </a:rPr>
              <a:t> </a:t>
            </a:r>
          </a:p>
          <a:p>
            <a:pPr algn="ctr">
              <a:lnSpc>
                <a:spcPct val="150000"/>
              </a:lnSpc>
              <a:defRPr/>
            </a:pPr>
            <a:endParaRPr kumimoji="1" lang="pt-BR" sz="2500" b="1" i="1" dirty="0">
              <a:solidFill>
                <a:srgbClr val="0070C0"/>
              </a:solidFill>
              <a:latin typeface="Times New Roman" pitchFamily="18" charset="0"/>
              <a:cs typeface="+mn-cs"/>
            </a:endParaRPr>
          </a:p>
          <a:p>
            <a:pPr algn="ctr">
              <a:lnSpc>
                <a:spcPct val="150000"/>
              </a:lnSpc>
              <a:defRPr/>
            </a:pPr>
            <a:endParaRPr lang="pt-BR" sz="3200" dirty="0">
              <a:solidFill>
                <a:srgbClr val="0070C0"/>
              </a:solidFill>
              <a:latin typeface="Times New Roman" pitchFamily="18" charset="0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F9126A1-FC8E-D6FB-EDC9-05CC7EC06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318" y="908720"/>
            <a:ext cx="4608512" cy="4608512"/>
          </a:xfrm>
          <a:prstGeom prst="rect">
            <a:avLst/>
          </a:prstGeom>
          <a:ln>
            <a:noFill/>
          </a:ln>
          <a:effectLst>
            <a:glow rad="228600">
              <a:schemeClr val="accent6">
                <a:satMod val="175000"/>
                <a:alpha val="82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3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3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3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33068A08-C6E0-4EB0-BDD5-46A2154AC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>
              <a:solidFill>
                <a:srgbClr val="000000"/>
              </a:solidFill>
              <a:cs typeface="+mn-cs"/>
            </a:endParaRP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8EBA3DF0-EA9A-4AD1-A4CC-F7AE79341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4113" y="246078"/>
            <a:ext cx="7343775" cy="6365845"/>
          </a:xfrm>
          <a:prstGeom prst="rect">
            <a:avLst/>
          </a:prstGeom>
          <a:solidFill>
            <a:srgbClr val="FF66CC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pt-BR" altLang="pt-BR" sz="3200" i="1" dirty="0">
                <a:solidFill>
                  <a:srgbClr val="000000"/>
                </a:solidFill>
                <a:cs typeface="+mn-cs"/>
              </a:rPr>
              <a:t>Pintam, Marília, os poetas</a:t>
            </a:r>
            <a:br>
              <a:rPr lang="pt-BR" altLang="pt-BR" sz="3200" i="1" dirty="0">
                <a:solidFill>
                  <a:srgbClr val="000000"/>
                </a:solidFill>
                <a:cs typeface="+mn-cs"/>
              </a:rPr>
            </a:br>
            <a:r>
              <a:rPr lang="pt-BR" altLang="pt-BR" sz="3200" i="1" dirty="0">
                <a:solidFill>
                  <a:srgbClr val="000000"/>
                </a:solidFill>
                <a:cs typeface="+mn-cs"/>
              </a:rPr>
              <a:t>a um menino vendado,</a:t>
            </a:r>
            <a:br>
              <a:rPr lang="pt-BR" altLang="pt-BR" sz="3200" i="1" dirty="0">
                <a:solidFill>
                  <a:srgbClr val="000000"/>
                </a:solidFill>
                <a:cs typeface="+mn-cs"/>
              </a:rPr>
            </a:br>
            <a:r>
              <a:rPr lang="pt-BR" altLang="pt-BR" sz="3200" i="1" dirty="0">
                <a:solidFill>
                  <a:srgbClr val="000000"/>
                </a:solidFill>
                <a:cs typeface="+mn-cs"/>
              </a:rPr>
              <a:t>com uma aljava de setas, </a:t>
            </a:r>
            <a:br>
              <a:rPr lang="pt-BR" altLang="pt-BR" sz="3200" i="1" dirty="0">
                <a:solidFill>
                  <a:srgbClr val="000000"/>
                </a:solidFill>
                <a:cs typeface="+mn-cs"/>
              </a:rPr>
            </a:br>
            <a:r>
              <a:rPr lang="pt-BR" altLang="pt-BR" sz="3200" i="1" dirty="0">
                <a:solidFill>
                  <a:srgbClr val="000000"/>
                </a:solidFill>
                <a:cs typeface="+mn-cs"/>
              </a:rPr>
              <a:t>arco empunhado na mão;</a:t>
            </a:r>
            <a:br>
              <a:rPr lang="pt-BR" altLang="pt-BR" sz="3200" i="1" dirty="0">
                <a:solidFill>
                  <a:srgbClr val="000000"/>
                </a:solidFill>
                <a:cs typeface="+mn-cs"/>
              </a:rPr>
            </a:br>
            <a:r>
              <a:rPr lang="pt-BR" altLang="pt-BR" sz="3200" i="1" dirty="0">
                <a:solidFill>
                  <a:srgbClr val="000000"/>
                </a:solidFill>
                <a:cs typeface="+mn-cs"/>
              </a:rPr>
              <a:t>ligeiras asas nos ombros,</a:t>
            </a:r>
            <a:br>
              <a:rPr lang="pt-BR" altLang="pt-BR" sz="3200" i="1" dirty="0">
                <a:solidFill>
                  <a:srgbClr val="000000"/>
                </a:solidFill>
                <a:cs typeface="+mn-cs"/>
              </a:rPr>
            </a:br>
            <a:r>
              <a:rPr lang="pt-BR" altLang="pt-BR" sz="3200" i="1" dirty="0">
                <a:solidFill>
                  <a:srgbClr val="000000"/>
                </a:solidFill>
                <a:cs typeface="+mn-cs"/>
              </a:rPr>
              <a:t>o terno corpo despido,</a:t>
            </a:r>
            <a:br>
              <a:rPr lang="pt-BR" altLang="pt-BR" sz="3200" i="1" dirty="0">
                <a:solidFill>
                  <a:srgbClr val="000000"/>
                </a:solidFill>
                <a:cs typeface="+mn-cs"/>
              </a:rPr>
            </a:br>
            <a:r>
              <a:rPr lang="pt-BR" altLang="pt-BR" sz="3200" i="1" dirty="0">
                <a:solidFill>
                  <a:srgbClr val="000000"/>
                </a:solidFill>
                <a:cs typeface="+mn-cs"/>
              </a:rPr>
              <a:t>e de </a:t>
            </a:r>
            <a:r>
              <a:rPr lang="pt-BR" altLang="pt-BR" sz="3200" i="1" dirty="0">
                <a:solidFill>
                  <a:srgbClr val="000000"/>
                </a:solidFill>
                <a:highlight>
                  <a:srgbClr val="FFFF00"/>
                </a:highlight>
                <a:cs typeface="+mn-cs"/>
              </a:rPr>
              <a:t>Amor</a:t>
            </a:r>
            <a:r>
              <a:rPr lang="pt-BR" altLang="pt-BR" sz="3200" i="1" dirty="0">
                <a:solidFill>
                  <a:srgbClr val="000000"/>
                </a:solidFill>
                <a:cs typeface="+mn-cs"/>
              </a:rPr>
              <a:t> ou de </a:t>
            </a:r>
            <a:r>
              <a:rPr lang="pt-BR" altLang="pt-BR" sz="3200" i="1" dirty="0">
                <a:solidFill>
                  <a:srgbClr val="000000"/>
                </a:solidFill>
                <a:highlight>
                  <a:srgbClr val="FFFF00"/>
                </a:highlight>
                <a:cs typeface="+mn-cs"/>
              </a:rPr>
              <a:t>Cupido</a:t>
            </a:r>
            <a:br>
              <a:rPr lang="pt-BR" altLang="pt-BR" sz="3200" i="1" dirty="0">
                <a:solidFill>
                  <a:srgbClr val="000000"/>
                </a:solidFill>
                <a:cs typeface="+mn-cs"/>
              </a:rPr>
            </a:br>
            <a:r>
              <a:rPr lang="pt-BR" altLang="pt-BR" sz="3200" i="1" dirty="0">
                <a:solidFill>
                  <a:srgbClr val="000000"/>
                </a:solidFill>
                <a:cs typeface="+mn-cs"/>
              </a:rPr>
              <a:t>são os nomes que lhe dão.</a:t>
            </a:r>
            <a:br>
              <a:rPr lang="pt-BR" altLang="pt-BR" sz="3200" i="1" dirty="0">
                <a:solidFill>
                  <a:srgbClr val="000000"/>
                </a:solidFill>
                <a:cs typeface="+mn-cs"/>
              </a:rPr>
            </a:br>
            <a:r>
              <a:rPr lang="pt-BR" altLang="pt-BR" dirty="0">
                <a:solidFill>
                  <a:srgbClr val="000000"/>
                </a:solidFill>
                <a:cs typeface="+mn-cs"/>
              </a:rPr>
              <a:t> 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6600">
            <a:alpha val="7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" t="2611" r="3133" b="4613"/>
          <a:stretch>
            <a:fillRect/>
          </a:stretch>
        </p:blipFill>
        <p:spPr bwMode="auto">
          <a:xfrm>
            <a:off x="2063552" y="82673"/>
            <a:ext cx="8208912" cy="5074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0" y="5157192"/>
            <a:ext cx="12192000" cy="1618135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50000"/>
              </a:spcBef>
              <a:defRPr/>
            </a:pPr>
            <a:r>
              <a:rPr lang="pt-BR" sz="2300" dirty="0">
                <a:solidFill>
                  <a:srgbClr val="000099"/>
                </a:solidFill>
                <a:latin typeface="Arial Narrow" pitchFamily="34" charset="0"/>
                <a:cs typeface="+mn-cs"/>
              </a:rPr>
              <a:t>Na Itália, </a:t>
            </a:r>
            <a:r>
              <a:rPr lang="pt-BR" sz="2300" b="1" dirty="0">
                <a:solidFill>
                  <a:srgbClr val="333300"/>
                </a:solidFill>
                <a:latin typeface="Arial Narrow" pitchFamily="34" charset="0"/>
                <a:cs typeface="+mn-cs"/>
              </a:rPr>
              <a:t>as reações contra o Barroco começaram nas últimas décadas do século XVII.</a:t>
            </a:r>
            <a:r>
              <a:rPr lang="pt-BR" sz="2300" dirty="0">
                <a:solidFill>
                  <a:srgbClr val="000099"/>
                </a:solidFill>
                <a:latin typeface="Arial Narrow" pitchFamily="34" charset="0"/>
                <a:cs typeface="+mn-cs"/>
              </a:rPr>
              <a:t> Em 1690 fundou-se em </a:t>
            </a:r>
            <a:r>
              <a:rPr lang="pt-BR" sz="2300" b="1" dirty="0">
                <a:solidFill>
                  <a:srgbClr val="FF0000"/>
                </a:solidFill>
                <a:latin typeface="Arial Narrow" pitchFamily="34" charset="0"/>
                <a:cs typeface="+mn-cs"/>
              </a:rPr>
              <a:t>Roma</a:t>
            </a:r>
            <a:r>
              <a:rPr lang="pt-BR" sz="2300" dirty="0">
                <a:solidFill>
                  <a:srgbClr val="000099"/>
                </a:solidFill>
                <a:latin typeface="Arial Narrow" pitchFamily="34" charset="0"/>
                <a:cs typeface="+mn-cs"/>
              </a:rPr>
              <a:t> a sociedade literária –  </a:t>
            </a:r>
            <a:r>
              <a:rPr lang="pt-BR" sz="2300" b="1" dirty="0">
                <a:solidFill>
                  <a:srgbClr val="0070C0"/>
                </a:solidFill>
                <a:latin typeface="Arial Narrow" pitchFamily="34" charset="0"/>
                <a:cs typeface="+mn-cs"/>
              </a:rPr>
              <a:t>“</a:t>
            </a:r>
            <a:r>
              <a:rPr lang="pt-BR" sz="2300" b="1" dirty="0">
                <a:solidFill>
                  <a:srgbClr val="CC0000"/>
                </a:solidFill>
                <a:latin typeface="Arial Narrow" pitchFamily="34" charset="0"/>
                <a:cs typeface="+mn-cs"/>
              </a:rPr>
              <a:t>Arcádia </a:t>
            </a:r>
            <a:r>
              <a:rPr lang="pt-BR" sz="2300" dirty="0">
                <a:solidFill>
                  <a:srgbClr val="000099"/>
                </a:solidFill>
                <a:latin typeface="Arial Narrow" pitchFamily="34" charset="0"/>
                <a:cs typeface="+mn-cs"/>
              </a:rPr>
              <a:t>-, para combater o </a:t>
            </a:r>
            <a:r>
              <a:rPr lang="pt-BR" sz="2300" b="1" dirty="0">
                <a:solidFill>
                  <a:srgbClr val="FF0000"/>
                </a:solidFill>
                <a:latin typeface="Arial Narrow" pitchFamily="34" charset="0"/>
                <a:cs typeface="+mn-cs"/>
              </a:rPr>
              <a:t>barroquismo</a:t>
            </a:r>
            <a:r>
              <a:rPr lang="pt-BR" sz="2300" dirty="0">
                <a:solidFill>
                  <a:srgbClr val="000099"/>
                </a:solidFill>
                <a:latin typeface="Arial Narrow" pitchFamily="34" charset="0"/>
                <a:cs typeface="+mn-cs"/>
              </a:rPr>
              <a:t> e também de cultivar a </a:t>
            </a:r>
            <a:r>
              <a:rPr lang="pt-BR" sz="2300" u="sng" dirty="0">
                <a:solidFill>
                  <a:srgbClr val="FF0000"/>
                </a:solidFill>
                <a:latin typeface="Arial Narrow" pitchFamily="34" charset="0"/>
                <a:cs typeface="+mn-cs"/>
              </a:rPr>
              <a:t>poesia lírica </a:t>
            </a:r>
            <a:r>
              <a:rPr lang="pt-BR" sz="2300" u="sng" dirty="0">
                <a:solidFill>
                  <a:srgbClr val="000099"/>
                </a:solidFill>
                <a:latin typeface="Arial Narrow" pitchFamily="34" charset="0"/>
                <a:cs typeface="+mn-cs"/>
              </a:rPr>
              <a:t>amorosa</a:t>
            </a:r>
            <a:r>
              <a:rPr lang="pt-BR" sz="2300" dirty="0">
                <a:solidFill>
                  <a:srgbClr val="000099"/>
                </a:solidFill>
                <a:latin typeface="Arial Narrow" pitchFamily="34" charset="0"/>
                <a:cs typeface="+mn-cs"/>
              </a:rPr>
              <a:t>, caracterizada pela graciosidade, delicadeza e </a:t>
            </a:r>
            <a:r>
              <a:rPr lang="pt-BR" sz="2300" u="sng" dirty="0">
                <a:solidFill>
                  <a:srgbClr val="000099"/>
                </a:solidFill>
                <a:latin typeface="Arial Narrow" pitchFamily="34" charset="0"/>
                <a:cs typeface="+mn-cs"/>
              </a:rPr>
              <a:t>bucolismo.</a:t>
            </a:r>
            <a:endParaRPr lang="pt-BR" sz="2300" dirty="0">
              <a:solidFill>
                <a:srgbClr val="000099"/>
              </a:solidFill>
              <a:latin typeface="Arial Narrow" pitchFamily="34" charset="0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>
            <a:extLst>
              <a:ext uri="{FF2B5EF4-FFF2-40B4-BE49-F238E27FC236}">
                <a16:creationId xmlns:a16="http://schemas.microsoft.com/office/drawing/2014/main" id="{3756A12E-6D92-4BD3-962D-01A76AD7D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5914" y="981076"/>
            <a:ext cx="55451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0486" name="Text Box 6">
            <a:extLst>
              <a:ext uri="{FF2B5EF4-FFF2-40B4-BE49-F238E27FC236}">
                <a16:creationId xmlns:a16="http://schemas.microsoft.com/office/drawing/2014/main" id="{48F54AB0-CB42-41FE-A262-4F18D17909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372"/>
            <a:ext cx="12192000" cy="6978834"/>
          </a:xfrm>
          <a:prstGeom prst="rect">
            <a:avLst/>
          </a:prstGeom>
          <a:solidFill>
            <a:schemeClr val="accent3"/>
          </a:solidFill>
          <a:ln w="19050">
            <a:solidFill>
              <a:schemeClr val="tx1"/>
            </a:solidFill>
          </a:ln>
          <a:effectLst>
            <a:glow rad="1905000">
              <a:srgbClr val="FF5050">
                <a:alpha val="40000"/>
              </a:srgbClr>
            </a:glow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endParaRPr lang="pt-BR" altLang="pt-BR" sz="600" dirty="0">
              <a:solidFill>
                <a:srgbClr val="000000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6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A obra </a:t>
            </a:r>
            <a:r>
              <a:rPr lang="pt-BR" altLang="pt-BR" sz="2600" b="1" u="sng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lírica</a:t>
            </a:r>
            <a:r>
              <a:rPr lang="pt-BR" altLang="pt-BR" sz="26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, </a:t>
            </a:r>
            <a:r>
              <a:rPr lang="pt-BR" altLang="pt-BR" sz="2600" b="1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Marília de Dirceu </a:t>
            </a:r>
            <a:r>
              <a:rPr lang="pt-BR" altLang="pt-BR" sz="26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permite duas abordagens:</a:t>
            </a:r>
          </a:p>
          <a:p>
            <a:pPr algn="just" eaLnBrk="1" hangingPunct="1">
              <a:defRPr/>
            </a:pPr>
            <a:endParaRPr lang="pt-BR" altLang="pt-BR" sz="800" dirty="0">
              <a:solidFill>
                <a:srgbClr val="000000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6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1ª - Mostra </a:t>
            </a:r>
            <a:r>
              <a:rPr lang="pt-BR" altLang="pt-BR" sz="2600" b="1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o texto </a:t>
            </a:r>
            <a:r>
              <a:rPr lang="pt-BR" altLang="pt-BR" sz="2600" b="1" dirty="0">
                <a:solidFill>
                  <a:srgbClr val="333399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árcade</a:t>
            </a:r>
            <a:r>
              <a:rPr lang="pt-BR" altLang="pt-BR" sz="2600" b="1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 por excelência</a:t>
            </a:r>
            <a:r>
              <a:rPr lang="pt-BR" altLang="pt-BR" sz="26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.</a:t>
            </a:r>
          </a:p>
          <a:p>
            <a:pPr algn="just" eaLnBrk="1" hangingPunct="1">
              <a:defRPr/>
            </a:pPr>
            <a:endParaRPr lang="pt-BR" altLang="pt-BR" sz="1200" dirty="0">
              <a:solidFill>
                <a:srgbClr val="000000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6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2ª - Aponta sua </a:t>
            </a:r>
            <a:r>
              <a:rPr lang="pt-BR" altLang="pt-BR" sz="2600" b="1" dirty="0">
                <a:solidFill>
                  <a:srgbClr val="FF0000"/>
                </a:solidFill>
                <a:latin typeface="FangSong" panose="02010609060101010101" pitchFamily="49" charset="-122"/>
                <a:ea typeface="FangSong" panose="02010609060101010101" pitchFamily="49" charset="-122"/>
              </a:rPr>
              <a:t>dimensão pré-romântica.  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endParaRPr lang="pt-BR" altLang="pt-BR" sz="2600" b="1" dirty="0">
              <a:solidFill>
                <a:srgbClr val="FF0000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algn="just" eaLnBrk="1" hangingPunct="1">
              <a:lnSpc>
                <a:spcPct val="200000"/>
              </a:lnSpc>
              <a:defRPr/>
            </a:pPr>
            <a:endParaRPr lang="pt-BR" altLang="pt-BR" sz="800" dirty="0">
              <a:solidFill>
                <a:srgbClr val="000000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pt-BR" sz="2500" dirty="0">
                <a:solidFill>
                  <a:srgbClr val="000000"/>
                </a:solidFill>
                <a:latin typeface="Arial Narrow" panose="020B0606020202030204" pitchFamily="34" charset="0"/>
                <a:ea typeface="FangSong" panose="02010609060101010101" pitchFamily="49" charset="-122"/>
              </a:rPr>
              <a:t>O </a:t>
            </a:r>
            <a:r>
              <a:rPr lang="pt-BR" altLang="pt-BR" sz="2500" b="1" dirty="0" err="1">
                <a:solidFill>
                  <a:srgbClr val="102766"/>
                </a:solidFill>
                <a:latin typeface="Arial Narrow" panose="020B0606020202030204" pitchFamily="34" charset="0"/>
                <a:ea typeface="FangSong" panose="02010609060101010101" pitchFamily="49" charset="-122"/>
              </a:rPr>
              <a:t>pastoralismo</a:t>
            </a:r>
            <a:r>
              <a:rPr lang="pt-BR" altLang="pt-BR" sz="2500" dirty="0">
                <a:solidFill>
                  <a:srgbClr val="000000"/>
                </a:solidFill>
                <a:latin typeface="Arial Narrow" panose="020B0606020202030204" pitchFamily="34" charset="0"/>
                <a:ea typeface="FangSong" panose="02010609060101010101" pitchFamily="49" charset="-122"/>
              </a:rPr>
              <a:t>, a </a:t>
            </a:r>
            <a:r>
              <a:rPr lang="pt-BR" altLang="pt-BR" sz="2500" b="1" dirty="0">
                <a:solidFill>
                  <a:srgbClr val="C00000"/>
                </a:solidFill>
                <a:latin typeface="Arial Narrow" panose="020B0606020202030204" pitchFamily="34" charset="0"/>
                <a:ea typeface="FangSong" panose="02010609060101010101" pitchFamily="49" charset="-122"/>
              </a:rPr>
              <a:t>galanteria</a:t>
            </a:r>
            <a:r>
              <a:rPr lang="pt-BR" altLang="pt-BR" sz="2500" dirty="0">
                <a:solidFill>
                  <a:srgbClr val="000000"/>
                </a:solidFill>
                <a:latin typeface="Arial Narrow" panose="020B0606020202030204" pitchFamily="34" charset="0"/>
                <a:ea typeface="FangSong" panose="02010609060101010101" pitchFamily="49" charset="-122"/>
              </a:rPr>
              <a:t>, a </a:t>
            </a:r>
            <a:r>
              <a:rPr lang="pt-BR" altLang="pt-BR" sz="2500" b="1" dirty="0">
                <a:solidFill>
                  <a:srgbClr val="000000"/>
                </a:solidFill>
                <a:latin typeface="Arial Narrow" panose="020B0606020202030204" pitchFamily="34" charset="0"/>
                <a:ea typeface="FangSong" panose="02010609060101010101" pitchFamily="49" charset="-122"/>
              </a:rPr>
              <a:t>clareza</a:t>
            </a:r>
            <a:r>
              <a:rPr lang="pt-BR" altLang="pt-BR" sz="2500" dirty="0">
                <a:solidFill>
                  <a:srgbClr val="000000"/>
                </a:solidFill>
                <a:latin typeface="Arial Narrow" panose="020B0606020202030204" pitchFamily="34" charset="0"/>
                <a:ea typeface="FangSong" panose="02010609060101010101" pitchFamily="49" charset="-122"/>
              </a:rPr>
              <a:t>, a </a:t>
            </a:r>
            <a:r>
              <a:rPr lang="pt-BR" altLang="pt-BR" sz="25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  <a:ea typeface="FangSong" panose="02010609060101010101" pitchFamily="49" charset="-122"/>
              </a:rPr>
              <a:t>recusa em intensificar a subjetividade</a:t>
            </a:r>
            <a:r>
              <a:rPr lang="pt-BR" altLang="pt-BR" sz="2500" dirty="0">
                <a:solidFill>
                  <a:srgbClr val="000000"/>
                </a:solidFill>
                <a:latin typeface="Arial Narrow" panose="020B0606020202030204" pitchFamily="34" charset="0"/>
                <a:ea typeface="FangSong" panose="02010609060101010101" pitchFamily="49" charset="-122"/>
              </a:rPr>
              <a:t>, o </a:t>
            </a:r>
            <a:r>
              <a:rPr lang="pt-BR" altLang="pt-BR" sz="2500" b="1" dirty="0">
                <a:solidFill>
                  <a:srgbClr val="333399"/>
                </a:solidFill>
                <a:latin typeface="Arial Narrow" panose="020B0606020202030204" pitchFamily="34" charset="0"/>
                <a:ea typeface="FangSong" panose="02010609060101010101" pitchFamily="49" charset="-122"/>
              </a:rPr>
              <a:t>racionalismo neoclássico </a:t>
            </a:r>
            <a:r>
              <a:rPr lang="pt-BR" altLang="pt-BR" sz="2500" dirty="0">
                <a:solidFill>
                  <a:srgbClr val="000000"/>
                </a:solidFill>
                <a:latin typeface="Arial Narrow" panose="020B0606020202030204" pitchFamily="34" charset="0"/>
                <a:ea typeface="FangSong" panose="02010609060101010101" pitchFamily="49" charset="-122"/>
              </a:rPr>
              <a:t>transformam a vida - caminho fácil para as almas sossegadas.</a:t>
            </a:r>
          </a:p>
          <a:p>
            <a:pPr marL="342900" indent="-34290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1500" dirty="0">
              <a:solidFill>
                <a:srgbClr val="000000"/>
              </a:solidFill>
              <a:latin typeface="Arial Narrow" panose="020B0606020202030204" pitchFamily="34" charset="0"/>
              <a:ea typeface="FangSong" panose="02010609060101010101" pitchFamily="49" charset="-122"/>
            </a:endParaRPr>
          </a:p>
          <a:p>
            <a:pPr algn="just" eaLnBrk="1" hangingPunct="1">
              <a:defRPr/>
            </a:pPr>
            <a:endParaRPr lang="pt-BR" altLang="pt-BR" sz="800" dirty="0">
              <a:solidFill>
                <a:srgbClr val="000000"/>
              </a:solidFill>
              <a:latin typeface="Arial Narrow" panose="020B0606020202030204" pitchFamily="34" charset="0"/>
              <a:ea typeface="FangSong" panose="02010609060101010101" pitchFamily="49" charset="-122"/>
            </a:endParaRPr>
          </a:p>
          <a:p>
            <a:pPr algn="just" eaLnBrk="1" hangingPunct="1">
              <a:lnSpc>
                <a:spcPct val="150000"/>
              </a:lnSpc>
              <a:defRPr/>
            </a:pPr>
            <a:endParaRPr lang="pt-BR" altLang="pt-BR" sz="800" dirty="0">
              <a:solidFill>
                <a:srgbClr val="000000"/>
              </a:solidFill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600" b="1" dirty="0">
                <a:solidFill>
                  <a:srgbClr val="000000"/>
                </a:solidFill>
                <a:latin typeface="Arial Narrow" panose="020B0606020202030204" pitchFamily="34" charset="0"/>
                <a:ea typeface="FangSong" panose="02010609060101010101" pitchFamily="49" charset="-122"/>
              </a:rPr>
              <a:t>As 23 liras iniciais de Marília de Dirceu - autobiográficas </a:t>
            </a:r>
            <a:r>
              <a:rPr lang="pt-BR" altLang="pt-BR" sz="2600" dirty="0">
                <a:solidFill>
                  <a:srgbClr val="000000"/>
                </a:solidFill>
                <a:latin typeface="Arial Narrow" panose="020B0606020202030204" pitchFamily="34" charset="0"/>
                <a:ea typeface="FangSong" panose="02010609060101010101" pitchFamily="49" charset="-122"/>
              </a:rPr>
              <a:t>nos limites </a:t>
            </a:r>
            <a:r>
              <a:rPr lang="pt-BR" altLang="pt-BR" sz="2600" u="sng" dirty="0">
                <a:solidFill>
                  <a:srgbClr val="000000"/>
                </a:solidFill>
                <a:latin typeface="Arial Narrow" panose="020B0606020202030204" pitchFamily="34" charset="0"/>
                <a:ea typeface="FangSong" panose="02010609060101010101" pitchFamily="49" charset="-122"/>
              </a:rPr>
              <a:t>impostos pelas regras árcades</a:t>
            </a:r>
            <a:r>
              <a:rPr lang="pt-BR" altLang="pt-BR" sz="2600" dirty="0">
                <a:solidFill>
                  <a:srgbClr val="000000"/>
                </a:solidFill>
                <a:latin typeface="Arial Narrow" panose="020B0606020202030204" pitchFamily="34" charset="0"/>
                <a:ea typeface="FangSong" panose="02010609060101010101" pitchFamily="49" charset="-122"/>
              </a:rPr>
              <a:t>: </a:t>
            </a:r>
            <a:r>
              <a:rPr lang="pt-BR" altLang="pt-BR" sz="26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  <a:ea typeface="FangSong" panose="02010609060101010101" pitchFamily="49" charset="-122"/>
              </a:rPr>
              <a:t>confissão pessoal</a:t>
            </a:r>
            <a:r>
              <a:rPr lang="pt-BR" altLang="pt-BR" sz="2600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  <a:ea typeface="FangSong" panose="02010609060101010101" pitchFamily="49" charset="-122"/>
              </a:rPr>
              <a:t>.</a:t>
            </a: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endParaRPr lang="pt-BR" altLang="pt-BR" sz="2800" dirty="0">
              <a:solidFill>
                <a:srgbClr val="000000"/>
              </a:solidFill>
              <a:highlight>
                <a:srgbClr val="FFFF00"/>
              </a:highlight>
              <a:latin typeface="Arial Narrow" panose="020B0606020202030204" pitchFamily="34" charset="0"/>
              <a:ea typeface="FangSong" panose="02010609060101010101" pitchFamily="49" charset="-122"/>
            </a:endParaRPr>
          </a:p>
          <a:p>
            <a:pPr marL="342900" indent="-342900" algn="just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600" dirty="0">
                <a:solidFill>
                  <a:srgbClr val="000000"/>
                </a:solidFill>
                <a:latin typeface="Arial Narrow" panose="020B0606020202030204" pitchFamily="34" charset="0"/>
                <a:ea typeface="FangSong" panose="02010609060101010101" pitchFamily="49" charset="-122"/>
              </a:rPr>
              <a:t>O EU não deve expor </a:t>
            </a:r>
            <a:r>
              <a:rPr lang="pt-BR" altLang="pt-BR" sz="2600" b="1" dirty="0">
                <a:solidFill>
                  <a:srgbClr val="C00000"/>
                </a:solidFill>
                <a:latin typeface="Arial Narrow" panose="020B0606020202030204" pitchFamily="34" charset="0"/>
                <a:ea typeface="FangSong" panose="02010609060101010101" pitchFamily="49" charset="-122"/>
              </a:rPr>
              <a:t>nada além do permitido pelas convenções da época</a:t>
            </a:r>
            <a:r>
              <a:rPr lang="pt-BR" altLang="pt-BR" sz="2600" dirty="0">
                <a:solidFill>
                  <a:srgbClr val="000000"/>
                </a:solidFill>
                <a:latin typeface="Arial Narrow" panose="020B0606020202030204" pitchFamily="34" charset="0"/>
                <a:ea typeface="FangSong" panose="02010609060101010101" pitchFamily="49" charset="-122"/>
              </a:rPr>
              <a:t>. Um pastor (</a:t>
            </a:r>
            <a:r>
              <a:rPr lang="pt-BR" altLang="pt-BR" sz="2600" dirty="0">
                <a:solidFill>
                  <a:srgbClr val="FF0000"/>
                </a:solidFill>
                <a:latin typeface="Arial Narrow" panose="020B0606020202030204" pitchFamily="34" charset="0"/>
                <a:ea typeface="FangSong" panose="02010609060101010101" pitchFamily="49" charset="-122"/>
              </a:rPr>
              <a:t>o poeta</a:t>
            </a:r>
            <a:r>
              <a:rPr lang="pt-BR" altLang="pt-BR" sz="2600" dirty="0">
                <a:solidFill>
                  <a:srgbClr val="000000"/>
                </a:solidFill>
                <a:latin typeface="Arial Narrow" panose="020B0606020202030204" pitchFamily="34" charset="0"/>
                <a:ea typeface="FangSong" panose="02010609060101010101" pitchFamily="49" charset="-122"/>
              </a:rPr>
              <a:t>) celebra, em tom </a:t>
            </a:r>
            <a:r>
              <a:rPr lang="pt-BR" altLang="pt-BR" sz="2600" b="1" dirty="0">
                <a:solidFill>
                  <a:srgbClr val="000000"/>
                </a:solidFill>
                <a:latin typeface="Arial Narrow" panose="020B0606020202030204" pitchFamily="34" charset="0"/>
                <a:ea typeface="FangSong" panose="02010609060101010101" pitchFamily="49" charset="-122"/>
              </a:rPr>
              <a:t>moderadamente apaixonado</a:t>
            </a:r>
            <a:r>
              <a:rPr lang="pt-BR" altLang="pt-BR" sz="2600" dirty="0">
                <a:solidFill>
                  <a:srgbClr val="000000"/>
                </a:solidFill>
                <a:latin typeface="Arial Narrow" panose="020B0606020202030204" pitchFamily="34" charset="0"/>
                <a:ea typeface="FangSong" panose="02010609060101010101" pitchFamily="49" charset="-122"/>
              </a:rPr>
              <a:t>, graças da pastora </a:t>
            </a:r>
            <a:r>
              <a:rPr lang="pt-BR" altLang="pt-BR" sz="2600" dirty="0">
                <a:solidFill>
                  <a:srgbClr val="C00000"/>
                </a:solidFill>
                <a:latin typeface="Arial Narrow" panose="020B0606020202030204" pitchFamily="34" charset="0"/>
                <a:ea typeface="FangSong" panose="02010609060101010101" pitchFamily="49" charset="-122"/>
              </a:rPr>
              <a:t>Marília</a:t>
            </a:r>
            <a:r>
              <a:rPr lang="pt-BR" altLang="pt-BR" sz="2600" dirty="0">
                <a:solidFill>
                  <a:srgbClr val="000000"/>
                </a:solidFill>
                <a:latin typeface="Arial Narrow" panose="020B0606020202030204" pitchFamily="34" charset="0"/>
                <a:ea typeface="FangSong" panose="02010609060101010101" pitchFamily="49" charset="-122"/>
              </a:rPr>
              <a:t>, que conquistou o seu coração.</a:t>
            </a:r>
            <a:endParaRPr lang="pt-BR" altLang="pt-BR" sz="3000" dirty="0">
              <a:solidFill>
                <a:srgbClr val="000000"/>
              </a:solidFill>
              <a:latin typeface="Arial Narrow" panose="020B0606020202030204" pitchFamily="34" charset="0"/>
              <a:ea typeface="FangSong" panose="02010609060101010101" pitchFamily="49" charset="-122"/>
            </a:endParaRPr>
          </a:p>
          <a:p>
            <a:pPr algn="just" eaLnBrk="1" hangingPunct="1">
              <a:defRPr/>
            </a:pPr>
            <a:endParaRPr lang="pt-BR" altLang="pt-BR" sz="2500" dirty="0">
              <a:solidFill>
                <a:srgbClr val="000000"/>
              </a:solidFill>
              <a:latin typeface="Arial Narrow" panose="020B0606020202030204" pitchFamily="34" charset="0"/>
              <a:ea typeface="FangSong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34867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4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4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4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4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4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48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48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B5802D84-8696-4660-810B-ABD1D8973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0"/>
            <a:ext cx="10945216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1507" name="Text Box 3">
            <a:extLst>
              <a:ext uri="{FF2B5EF4-FFF2-40B4-BE49-F238E27FC236}">
                <a16:creationId xmlns:a16="http://schemas.microsoft.com/office/drawing/2014/main" id="{3F5D20CE-6C65-4BD1-AA8F-FC1D717BA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9656" y="52291"/>
            <a:ext cx="6624736" cy="64363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noFill/>
          </a:ln>
          <a:effectLst>
            <a:glow rad="1092200">
              <a:srgbClr val="FF3399"/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endParaRPr lang="pt-BR" altLang="pt-BR" sz="3200" i="1" dirty="0">
              <a:solidFill>
                <a:srgbClr val="000000"/>
              </a:solidFill>
            </a:endParaRPr>
          </a:p>
          <a:p>
            <a:pPr algn="ctr" eaLnBrk="1" hangingPunct="1">
              <a:lnSpc>
                <a:spcPct val="150000"/>
              </a:lnSpc>
              <a:defRPr/>
            </a:pPr>
            <a:r>
              <a:rPr lang="pt-BR" altLang="pt-BR" sz="2600" i="1" dirty="0">
                <a:solidFill>
                  <a:srgbClr val="000000"/>
                </a:solidFill>
                <a:latin typeface="Aptos Narrow" panose="020B0004020202020204" pitchFamily="34" charset="0"/>
                <a:cs typeface="Amiri" panose="00000500000000000000" pitchFamily="2" charset="-78"/>
              </a:rPr>
              <a:t>Tu, Marília, agora vendo</a:t>
            </a:r>
            <a:br>
              <a:rPr lang="pt-BR" altLang="pt-BR" sz="2600" i="1" dirty="0">
                <a:solidFill>
                  <a:srgbClr val="000000"/>
                </a:solidFill>
                <a:latin typeface="Aptos Narrow" panose="020B0004020202020204" pitchFamily="34" charset="0"/>
                <a:cs typeface="Amiri" panose="00000500000000000000" pitchFamily="2" charset="-78"/>
              </a:rPr>
            </a:br>
            <a:r>
              <a:rPr lang="pt-BR" altLang="pt-BR" sz="2600" i="1" dirty="0">
                <a:solidFill>
                  <a:srgbClr val="000000"/>
                </a:solidFill>
                <a:latin typeface="Aptos Narrow" panose="020B0004020202020204" pitchFamily="34" charset="0"/>
                <a:cs typeface="Amiri" panose="00000500000000000000" pitchFamily="2" charset="-78"/>
              </a:rPr>
              <a:t>Do Amor o lindo retrato</a:t>
            </a:r>
            <a:br>
              <a:rPr lang="pt-BR" altLang="pt-BR" sz="2600" i="1" dirty="0">
                <a:solidFill>
                  <a:srgbClr val="000000"/>
                </a:solidFill>
                <a:latin typeface="Aptos Narrow" panose="020B0004020202020204" pitchFamily="34" charset="0"/>
                <a:cs typeface="Amiri" panose="00000500000000000000" pitchFamily="2" charset="-78"/>
              </a:rPr>
            </a:br>
            <a:r>
              <a:rPr lang="pt-BR" altLang="pt-BR" sz="2600" i="1" dirty="0">
                <a:solidFill>
                  <a:srgbClr val="000000"/>
                </a:solidFill>
                <a:latin typeface="Aptos Narrow" panose="020B0004020202020204" pitchFamily="34" charset="0"/>
                <a:cs typeface="Amiri" panose="00000500000000000000" pitchFamily="2" charset="-78"/>
              </a:rPr>
              <a:t>Contigo estarás dizendo</a:t>
            </a:r>
            <a:br>
              <a:rPr lang="pt-BR" altLang="pt-BR" sz="2600" i="1" dirty="0">
                <a:solidFill>
                  <a:srgbClr val="000000"/>
                </a:solidFill>
                <a:latin typeface="Aptos Narrow" panose="020B0004020202020204" pitchFamily="34" charset="0"/>
                <a:cs typeface="Amiri" panose="00000500000000000000" pitchFamily="2" charset="-78"/>
              </a:rPr>
            </a:br>
            <a:r>
              <a:rPr lang="pt-BR" altLang="pt-BR" sz="2600" i="1" dirty="0">
                <a:solidFill>
                  <a:srgbClr val="000000"/>
                </a:solidFill>
                <a:latin typeface="Aptos Narrow" panose="020B0004020202020204" pitchFamily="34" charset="0"/>
                <a:cs typeface="Amiri" panose="00000500000000000000" pitchFamily="2" charset="-78"/>
              </a:rPr>
              <a:t>Que é este o retrato teu.</a:t>
            </a:r>
          </a:p>
          <a:p>
            <a:pPr algn="ctr" eaLnBrk="1" hangingPunct="1">
              <a:lnSpc>
                <a:spcPct val="150000"/>
              </a:lnSpc>
              <a:defRPr/>
            </a:pPr>
            <a:br>
              <a:rPr lang="pt-BR" altLang="pt-BR" sz="1000" i="1" dirty="0">
                <a:solidFill>
                  <a:srgbClr val="000000"/>
                </a:solidFill>
                <a:latin typeface="Aptos Narrow" panose="020B0004020202020204" pitchFamily="34" charset="0"/>
                <a:cs typeface="Amiri" panose="00000500000000000000" pitchFamily="2" charset="-78"/>
              </a:rPr>
            </a:br>
            <a:r>
              <a:rPr lang="pt-BR" altLang="pt-BR" sz="2600" i="1" dirty="0">
                <a:solidFill>
                  <a:srgbClr val="000000"/>
                </a:solidFill>
                <a:latin typeface="Aptos Narrow" panose="020B0004020202020204" pitchFamily="34" charset="0"/>
                <a:cs typeface="Amiri" panose="00000500000000000000" pitchFamily="2" charset="-78"/>
              </a:rPr>
              <a:t>Sim, Marília, a cópia é tua,</a:t>
            </a:r>
            <a:br>
              <a:rPr lang="pt-BR" altLang="pt-BR" sz="2600" i="1" dirty="0">
                <a:solidFill>
                  <a:srgbClr val="000000"/>
                </a:solidFill>
                <a:latin typeface="Aptos Narrow" panose="020B0004020202020204" pitchFamily="34" charset="0"/>
                <a:cs typeface="Amiri" panose="00000500000000000000" pitchFamily="2" charset="-78"/>
              </a:rPr>
            </a:br>
            <a:r>
              <a:rPr lang="pt-BR" altLang="pt-BR" sz="2600" i="1" dirty="0">
                <a:solidFill>
                  <a:srgbClr val="000000"/>
                </a:solidFill>
                <a:latin typeface="Aptos Narrow" panose="020B0004020202020204" pitchFamily="34" charset="0"/>
                <a:cs typeface="Amiri" panose="00000500000000000000" pitchFamily="2" charset="-78"/>
              </a:rPr>
              <a:t>Que Cupido é Deus suposto: </a:t>
            </a:r>
            <a:br>
              <a:rPr lang="pt-BR" altLang="pt-BR" sz="2600" i="1" dirty="0">
                <a:solidFill>
                  <a:srgbClr val="000000"/>
                </a:solidFill>
                <a:latin typeface="Aptos Narrow" panose="020B0004020202020204" pitchFamily="34" charset="0"/>
                <a:cs typeface="Amiri" panose="00000500000000000000" pitchFamily="2" charset="-78"/>
              </a:rPr>
            </a:br>
            <a:r>
              <a:rPr lang="pt-BR" altLang="pt-BR" sz="2600" i="1" dirty="0">
                <a:solidFill>
                  <a:srgbClr val="000000"/>
                </a:solidFill>
                <a:latin typeface="Aptos Narrow" panose="020B0004020202020204" pitchFamily="34" charset="0"/>
                <a:cs typeface="Amiri" panose="00000500000000000000" pitchFamily="2" charset="-78"/>
              </a:rPr>
              <a:t>Se há Cupido, é só teu rosto</a:t>
            </a:r>
            <a:br>
              <a:rPr lang="pt-BR" altLang="pt-BR" sz="2600" i="1" dirty="0">
                <a:solidFill>
                  <a:srgbClr val="000000"/>
                </a:solidFill>
                <a:latin typeface="Aptos Narrow" panose="020B0004020202020204" pitchFamily="34" charset="0"/>
                <a:cs typeface="Amiri" panose="00000500000000000000" pitchFamily="2" charset="-78"/>
              </a:rPr>
            </a:br>
            <a:r>
              <a:rPr lang="pt-BR" altLang="pt-BR" sz="2600" i="1" dirty="0">
                <a:solidFill>
                  <a:srgbClr val="000000"/>
                </a:solidFill>
                <a:latin typeface="Aptos Narrow" panose="020B0004020202020204" pitchFamily="34" charset="0"/>
                <a:cs typeface="Amiri" panose="00000500000000000000" pitchFamily="2" charset="-78"/>
              </a:rPr>
              <a:t>Que ele foi quem me venceu</a:t>
            </a:r>
            <a:r>
              <a:rPr lang="pt-BR" altLang="pt-BR" sz="2600" i="1" dirty="0">
                <a:solidFill>
                  <a:srgbClr val="000000"/>
                </a:solidFill>
                <a:latin typeface="Aptos Narrow" panose="020B0004020202020204" pitchFamily="34" charset="0"/>
              </a:rPr>
              <a:t>.</a:t>
            </a:r>
            <a:br>
              <a:rPr lang="pt-BR" altLang="pt-BR" sz="2600" i="1" dirty="0">
                <a:solidFill>
                  <a:srgbClr val="000000"/>
                </a:solidFill>
                <a:latin typeface="Aptos Narrow" panose="020B0004020202020204" pitchFamily="34" charset="0"/>
              </a:rPr>
            </a:br>
            <a:endParaRPr lang="pt-BR" altLang="pt-BR" sz="2600" i="1" dirty="0">
              <a:solidFill>
                <a:srgbClr val="000000"/>
              </a:solidFill>
              <a:latin typeface="Aptos Narrow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4049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B5802D84-8696-4660-810B-ABD1D8973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1507" name="Text Box 3">
            <a:extLst>
              <a:ext uri="{FF2B5EF4-FFF2-40B4-BE49-F238E27FC236}">
                <a16:creationId xmlns:a16="http://schemas.microsoft.com/office/drawing/2014/main" id="{3F5D20CE-6C65-4BD1-AA8F-FC1D717BA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585" y="188641"/>
            <a:ext cx="7343775" cy="6772175"/>
          </a:xfrm>
          <a:prstGeom prst="rect">
            <a:avLst/>
          </a:prstGeom>
          <a:solidFill>
            <a:schemeClr val="bg1"/>
          </a:solidFill>
          <a:ln w="76200">
            <a:solidFill>
              <a:srgbClr val="CC00FF"/>
            </a:solidFill>
          </a:ln>
          <a:effectLst>
            <a:glow rad="1092200">
              <a:srgbClr val="00B050"/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 dirty="0">
              <a:solidFill>
                <a:srgbClr val="000000"/>
              </a:solidFill>
            </a:endParaRPr>
          </a:p>
          <a:p>
            <a:pPr algn="ctr" eaLnBrk="1" hangingPunct="1">
              <a:defRPr/>
            </a:pPr>
            <a:r>
              <a:rPr lang="pt-BR" altLang="pt-BR" sz="2000" b="1" dirty="0">
                <a:solidFill>
                  <a:srgbClr val="000000"/>
                </a:solidFill>
              </a:rPr>
              <a:t>O Desejo da Vida Comum ("Aurea Mediocritas")</a:t>
            </a:r>
            <a:r>
              <a:rPr lang="pt-BR" altLang="pt-BR" b="1" dirty="0">
                <a:solidFill>
                  <a:srgbClr val="000000"/>
                </a:solidFill>
              </a:rPr>
              <a:t> </a:t>
            </a:r>
            <a:br>
              <a:rPr lang="pt-BR" altLang="pt-BR" b="1" dirty="0">
                <a:solidFill>
                  <a:srgbClr val="000000"/>
                </a:solidFill>
              </a:rPr>
            </a:br>
            <a:br>
              <a:rPr lang="pt-BR" altLang="pt-BR" sz="1000" dirty="0">
                <a:solidFill>
                  <a:srgbClr val="000000"/>
                </a:solidFill>
              </a:rPr>
            </a:br>
            <a:endParaRPr lang="pt-BR" altLang="pt-BR" sz="1000" dirty="0">
              <a:solidFill>
                <a:srgbClr val="000000"/>
              </a:solidFill>
            </a:endParaRPr>
          </a:p>
          <a:p>
            <a:pPr algn="just" eaLnBrk="1" hangingPunct="1">
              <a:defRPr/>
            </a:pPr>
            <a:r>
              <a:rPr lang="pt-BR" altLang="pt-BR" dirty="0">
                <a:solidFill>
                  <a:srgbClr val="000000"/>
                </a:solidFill>
              </a:rPr>
              <a:t>- Na verdade, o pastor Dirceu é um pacato funcionário público que sonha com a tranquilidade do matrimônio, alheio a qualquer sobressalto, certo de que a </a:t>
            </a:r>
            <a:r>
              <a:rPr lang="pt-BR" altLang="pt-BR" dirty="0">
                <a:solidFill>
                  <a:srgbClr val="000000"/>
                </a:solidFill>
                <a:highlight>
                  <a:srgbClr val="FFFF00"/>
                </a:highlight>
              </a:rPr>
              <a:t>domesticidade gratificará Marília</a:t>
            </a:r>
            <a:r>
              <a:rPr lang="pt-BR" altLang="pt-BR" dirty="0">
                <a:solidFill>
                  <a:srgbClr val="000000"/>
                </a:solidFill>
              </a:rPr>
              <a:t>. Por isso, ele trata de ressaltar a </a:t>
            </a:r>
            <a:r>
              <a:rPr lang="pt-BR" altLang="pt-BR" b="1" dirty="0">
                <a:solidFill>
                  <a:srgbClr val="333399"/>
                </a:solidFill>
              </a:rPr>
              <a:t>estabilidade de sua situação econômica</a:t>
            </a:r>
            <a:r>
              <a:rPr lang="pt-BR" altLang="pt-BR" dirty="0">
                <a:solidFill>
                  <a:srgbClr val="000000"/>
                </a:solidFill>
              </a:rPr>
              <a:t>:</a:t>
            </a:r>
          </a:p>
          <a:p>
            <a:pPr algn="just" eaLnBrk="1" hangingPunct="1">
              <a:defRPr/>
            </a:pPr>
            <a:r>
              <a:rPr lang="pt-BR" altLang="pt-BR" dirty="0">
                <a:solidFill>
                  <a:srgbClr val="000000"/>
                </a:solidFill>
              </a:rPr>
              <a:t> </a:t>
            </a:r>
            <a:endParaRPr lang="pt-BR" altLang="pt-BR" sz="400" dirty="0">
              <a:solidFill>
                <a:srgbClr val="000000"/>
              </a:solidFill>
            </a:endParaRPr>
          </a:p>
          <a:p>
            <a:pPr eaLnBrk="1" hangingPunct="1">
              <a:defRPr/>
            </a:pPr>
            <a:endParaRPr lang="pt-BR" altLang="pt-BR" sz="400" i="1" dirty="0">
              <a:solidFill>
                <a:srgbClr val="000000"/>
              </a:solidFill>
            </a:endParaRPr>
          </a:p>
          <a:p>
            <a:pPr algn="ctr" eaLnBrk="1" hangingPunct="1">
              <a:lnSpc>
                <a:spcPct val="150000"/>
              </a:lnSpc>
              <a:defRPr/>
            </a:pPr>
            <a:r>
              <a:rPr lang="pt-BR" altLang="pt-BR" sz="2000" i="1" dirty="0">
                <a:solidFill>
                  <a:srgbClr val="000000"/>
                </a:solidFill>
                <a:latin typeface="Amiri" panose="00000500000000000000" pitchFamily="2" charset="-78"/>
                <a:cs typeface="Amiri" panose="00000500000000000000" pitchFamily="2" charset="-78"/>
              </a:rPr>
              <a:t>Eu, Marília, não sou algum vaqueiro,</a:t>
            </a:r>
            <a:br>
              <a:rPr lang="pt-BR" altLang="pt-BR" sz="2000" i="1" dirty="0">
                <a:solidFill>
                  <a:srgbClr val="000000"/>
                </a:solidFill>
                <a:latin typeface="Amiri" panose="00000500000000000000" pitchFamily="2" charset="-78"/>
                <a:cs typeface="Amiri" panose="00000500000000000000" pitchFamily="2" charset="-78"/>
              </a:rPr>
            </a:br>
            <a:r>
              <a:rPr lang="pt-BR" altLang="pt-BR" sz="2000" i="1" dirty="0">
                <a:solidFill>
                  <a:srgbClr val="000000"/>
                </a:solidFill>
                <a:latin typeface="Amiri" panose="00000500000000000000" pitchFamily="2" charset="-78"/>
                <a:cs typeface="Amiri" panose="00000500000000000000" pitchFamily="2" charset="-78"/>
              </a:rPr>
              <a:t>Que viva de guardar alheio gado;</a:t>
            </a:r>
            <a:br>
              <a:rPr lang="pt-BR" altLang="pt-BR" sz="2000" i="1" dirty="0">
                <a:solidFill>
                  <a:srgbClr val="000000"/>
                </a:solidFill>
                <a:latin typeface="Amiri" panose="00000500000000000000" pitchFamily="2" charset="-78"/>
                <a:cs typeface="Amiri" panose="00000500000000000000" pitchFamily="2" charset="-78"/>
              </a:rPr>
            </a:br>
            <a:r>
              <a:rPr lang="pt-BR" altLang="pt-BR" sz="2000" i="1" dirty="0">
                <a:solidFill>
                  <a:srgbClr val="000000"/>
                </a:solidFill>
                <a:latin typeface="Amiri" panose="00000500000000000000" pitchFamily="2" charset="-78"/>
                <a:cs typeface="Amiri" panose="00000500000000000000" pitchFamily="2" charset="-78"/>
              </a:rPr>
              <a:t>De tosco trato, de expressões grosseiro,</a:t>
            </a:r>
            <a:br>
              <a:rPr lang="pt-BR" altLang="pt-BR" sz="2000" i="1" dirty="0">
                <a:solidFill>
                  <a:srgbClr val="000000"/>
                </a:solidFill>
                <a:latin typeface="Amiri" panose="00000500000000000000" pitchFamily="2" charset="-78"/>
                <a:cs typeface="Amiri" panose="00000500000000000000" pitchFamily="2" charset="-78"/>
              </a:rPr>
            </a:br>
            <a:r>
              <a:rPr lang="pt-BR" altLang="pt-BR" sz="2000" i="1" dirty="0">
                <a:solidFill>
                  <a:srgbClr val="000000"/>
                </a:solidFill>
                <a:latin typeface="Amiri" panose="00000500000000000000" pitchFamily="2" charset="-78"/>
                <a:cs typeface="Amiri" panose="00000500000000000000" pitchFamily="2" charset="-78"/>
              </a:rPr>
              <a:t>Dos frios gelos, e dos sóis queimado.</a:t>
            </a:r>
            <a:br>
              <a:rPr lang="pt-BR" altLang="pt-BR" sz="2000" i="1" dirty="0">
                <a:solidFill>
                  <a:srgbClr val="000000"/>
                </a:solidFill>
                <a:latin typeface="Amiri" panose="00000500000000000000" pitchFamily="2" charset="-78"/>
                <a:cs typeface="Amiri" panose="00000500000000000000" pitchFamily="2" charset="-78"/>
              </a:rPr>
            </a:br>
            <a:r>
              <a:rPr lang="pt-BR" altLang="pt-BR" sz="2000" i="1" dirty="0">
                <a:solidFill>
                  <a:srgbClr val="000000"/>
                </a:solidFill>
                <a:latin typeface="Amiri" panose="00000500000000000000" pitchFamily="2" charset="-78"/>
                <a:cs typeface="Amiri" panose="00000500000000000000" pitchFamily="2" charset="-78"/>
              </a:rPr>
              <a:t>Tenho próprio casal* e nele assisto;</a:t>
            </a:r>
            <a:br>
              <a:rPr lang="pt-BR" altLang="pt-BR" sz="2000" i="1" dirty="0">
                <a:solidFill>
                  <a:srgbClr val="000000"/>
                </a:solidFill>
                <a:latin typeface="Amiri" panose="00000500000000000000" pitchFamily="2" charset="-78"/>
                <a:cs typeface="Amiri" panose="00000500000000000000" pitchFamily="2" charset="-78"/>
              </a:rPr>
            </a:br>
            <a:r>
              <a:rPr lang="pt-BR" altLang="pt-BR" sz="2000" i="1" dirty="0">
                <a:solidFill>
                  <a:srgbClr val="000000"/>
                </a:solidFill>
                <a:latin typeface="Amiri" panose="00000500000000000000" pitchFamily="2" charset="-78"/>
                <a:cs typeface="Amiri" panose="00000500000000000000" pitchFamily="2" charset="-78"/>
              </a:rPr>
              <a:t>Dá-me vinho, legume, frutas, azeite.</a:t>
            </a:r>
            <a:br>
              <a:rPr lang="pt-BR" altLang="pt-BR" sz="2000" i="1" dirty="0">
                <a:solidFill>
                  <a:srgbClr val="000000"/>
                </a:solidFill>
                <a:latin typeface="Amiri" panose="00000500000000000000" pitchFamily="2" charset="-78"/>
                <a:cs typeface="Amiri" panose="00000500000000000000" pitchFamily="2" charset="-78"/>
              </a:rPr>
            </a:br>
            <a:r>
              <a:rPr lang="pt-BR" altLang="pt-BR" sz="2000" i="1" dirty="0">
                <a:solidFill>
                  <a:srgbClr val="000000"/>
                </a:solidFill>
                <a:latin typeface="Amiri" panose="00000500000000000000" pitchFamily="2" charset="-78"/>
                <a:cs typeface="Amiri" panose="00000500000000000000" pitchFamily="2" charset="-78"/>
              </a:rPr>
              <a:t>Das brancas ovelhinhas tiro o leite,</a:t>
            </a:r>
            <a:br>
              <a:rPr lang="pt-BR" altLang="pt-BR" sz="2000" i="1" dirty="0">
                <a:solidFill>
                  <a:srgbClr val="000000"/>
                </a:solidFill>
                <a:latin typeface="Amiri" panose="00000500000000000000" pitchFamily="2" charset="-78"/>
                <a:cs typeface="Amiri" panose="00000500000000000000" pitchFamily="2" charset="-78"/>
              </a:rPr>
            </a:br>
            <a:r>
              <a:rPr lang="pt-BR" altLang="pt-BR" sz="2000" i="1" dirty="0">
                <a:solidFill>
                  <a:srgbClr val="000000"/>
                </a:solidFill>
                <a:latin typeface="Amiri" panose="00000500000000000000" pitchFamily="2" charset="-78"/>
                <a:cs typeface="Amiri" panose="00000500000000000000" pitchFamily="2" charset="-78"/>
              </a:rPr>
              <a:t>E mais as finas lãs, de que me visto</a:t>
            </a:r>
            <a:r>
              <a:rPr lang="pt-BR" altLang="pt-BR" sz="2000" i="1" dirty="0">
                <a:solidFill>
                  <a:srgbClr val="000000"/>
                </a:solidFill>
              </a:rPr>
              <a:t>.</a:t>
            </a:r>
            <a:br>
              <a:rPr lang="pt-BR" altLang="pt-BR" i="1" dirty="0">
                <a:solidFill>
                  <a:srgbClr val="000000"/>
                </a:solidFill>
              </a:rPr>
            </a:br>
            <a:r>
              <a:rPr lang="pt-BR" altLang="pt-BR" i="1" dirty="0">
                <a:solidFill>
                  <a:srgbClr val="000000"/>
                </a:solidFill>
              </a:rPr>
              <a:t>Graças, Marília bela,</a:t>
            </a:r>
            <a:endParaRPr lang="pt-BR" altLang="pt-BR" sz="320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7452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622E76-BB5D-9C06-6255-74A75C344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8090" y="114893"/>
            <a:ext cx="8229600" cy="721820"/>
          </a:xfrm>
          <a:solidFill>
            <a:schemeClr val="accent5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eaLnBrk="1" hangingPunct="1">
              <a:defRPr/>
            </a:pPr>
            <a:r>
              <a:rPr lang="pt-BR" altLang="pt-BR" sz="3200" b="1" kern="1200" dirty="0">
                <a:solidFill>
                  <a:srgbClr val="000000"/>
                </a:solidFill>
                <a:highlight>
                  <a:srgbClr val="CC99FF"/>
                </a:highlight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DESVIOS SENSUAIS</a:t>
            </a:r>
            <a:endParaRPr lang="pt-BR" sz="3200" dirty="0">
              <a:highlight>
                <a:srgbClr val="CC99FF"/>
              </a:highlight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2B0908-8AAF-AF64-CF80-FDBA87CFB5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054475"/>
            <a:ext cx="12000656" cy="5688632"/>
          </a:xfrm>
        </p:spPr>
        <p:txBody>
          <a:bodyPr/>
          <a:lstStyle/>
          <a:p>
            <a:pPr algn="just" eaLnBrk="1" hangingPunct="1">
              <a:spcBef>
                <a:spcPct val="0"/>
              </a:spcBef>
              <a:buFont typeface="Wingdings" panose="05000000000000000000" pitchFamily="2" charset="2"/>
              <a:buChar char="v"/>
              <a:defRPr/>
            </a:pPr>
            <a:r>
              <a:rPr lang="pt-BR" altLang="pt-BR" kern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Ligado às concepções rígidas do Arcadismo, </a:t>
            </a:r>
            <a:r>
              <a:rPr lang="pt-BR" altLang="pt-BR" b="1" kern="1200" dirty="0">
                <a:solidFill>
                  <a:srgbClr val="00206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Tomás Antônio Gonzaga </a:t>
            </a:r>
            <a:r>
              <a:rPr lang="pt-BR" altLang="pt-BR" kern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tende à generalização insossa dos </a:t>
            </a:r>
            <a:r>
              <a:rPr lang="pt-BR" altLang="pt-BR" b="1" kern="1200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  <a:cs typeface="Arial" panose="020B0604020202020204" pitchFamily="34" charset="0"/>
              </a:rPr>
              <a:t>sentimentos e ao amor comedido e discreto</a:t>
            </a:r>
            <a:r>
              <a:rPr lang="pt-BR" altLang="pt-BR" b="1" kern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 eaLnBrk="1" hangingPunct="1">
              <a:spcBef>
                <a:spcPct val="0"/>
              </a:spcBef>
              <a:buNone/>
              <a:defRPr/>
            </a:pPr>
            <a:endParaRPr lang="pt-BR" altLang="pt-BR" b="1" kern="1200" dirty="0">
              <a:solidFill>
                <a:srgbClr val="000000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0" indent="0" algn="just" eaLnBrk="1" hangingPunct="1">
              <a:spcBef>
                <a:spcPct val="0"/>
              </a:spcBef>
              <a:buNone/>
              <a:defRPr/>
            </a:pPr>
            <a:endParaRPr lang="pt-BR" altLang="pt-BR" sz="2600" kern="1200" dirty="0">
              <a:solidFill>
                <a:srgbClr val="000000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0"/>
              </a:spcBef>
              <a:defRPr/>
            </a:pPr>
            <a:r>
              <a:rPr lang="pt-BR" altLang="pt-BR" kern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Mas há vários momentos, em </a:t>
            </a:r>
            <a:r>
              <a:rPr lang="pt-BR" altLang="pt-BR" b="1" kern="1200" dirty="0">
                <a:solidFill>
                  <a:srgbClr val="CC33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Marília de Dirceu</a:t>
            </a:r>
            <a:r>
              <a:rPr lang="pt-BR" altLang="pt-BR" kern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, </a:t>
            </a:r>
            <a:r>
              <a:rPr lang="pt-BR" altLang="pt-BR" b="1" kern="1200" dirty="0">
                <a:solidFill>
                  <a:srgbClr val="00206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indicativos de: desejo de confidência; </a:t>
            </a:r>
            <a:r>
              <a:rPr lang="pt-BR" altLang="pt-BR" b="1" kern="1200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atrevimentos eróticos surpreendentes. </a:t>
            </a:r>
          </a:p>
          <a:p>
            <a:pPr marL="0" indent="0" algn="just" eaLnBrk="1" hangingPunct="1">
              <a:spcBef>
                <a:spcPct val="0"/>
              </a:spcBef>
              <a:buNone/>
              <a:defRPr/>
            </a:pPr>
            <a:r>
              <a:rPr lang="pt-BR" altLang="pt-BR" sz="2600" b="1" kern="1200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endParaRPr lang="pt-BR" altLang="pt-BR" sz="2600" kern="1200" dirty="0">
              <a:solidFill>
                <a:srgbClr val="000000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0"/>
              </a:spcBef>
              <a:buFont typeface="Wingdings" panose="05000000000000000000" pitchFamily="2" charset="2"/>
              <a:buChar char="v"/>
              <a:defRPr/>
            </a:pPr>
            <a:r>
              <a:rPr lang="pt-BR" altLang="pt-BR" kern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São momentos de emoção genuína: </a:t>
            </a:r>
          </a:p>
          <a:p>
            <a:pPr marL="0" indent="0" algn="just" eaLnBrk="1" hangingPunct="1">
              <a:spcBef>
                <a:spcPct val="0"/>
              </a:spcBef>
              <a:buNone/>
              <a:defRPr/>
            </a:pPr>
            <a:endParaRPr lang="pt-BR" altLang="pt-BR" sz="2600" kern="1200" dirty="0">
              <a:solidFill>
                <a:srgbClr val="000000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algn="just" eaLnBrk="1" hangingPunct="1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pt-BR" altLang="pt-BR" kern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 poeta lembra que o </a:t>
            </a:r>
            <a:r>
              <a:rPr lang="pt-BR" altLang="pt-BR" b="1" kern="1200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tempo passa</a:t>
            </a:r>
            <a:r>
              <a:rPr lang="pt-BR" altLang="pt-BR" kern="1200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, </a:t>
            </a:r>
            <a:r>
              <a:rPr lang="pt-BR" altLang="pt-BR" kern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que </a:t>
            </a:r>
            <a:r>
              <a:rPr lang="pt-BR" altLang="pt-BR" b="1" kern="1200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  <a:cs typeface="Arial" panose="020B0604020202020204" pitchFamily="34" charset="0"/>
              </a:rPr>
              <a:t>com os anos os corpos se entorpecem </a:t>
            </a:r>
            <a:r>
              <a:rPr lang="pt-BR" altLang="pt-BR" kern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e convoca Marília para o "</a:t>
            </a:r>
            <a:r>
              <a:rPr lang="pt-BR" altLang="pt-BR" b="1" kern="1200" dirty="0">
                <a:solidFill>
                  <a:srgbClr val="00206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carpe diem</a:t>
            </a:r>
            <a:r>
              <a:rPr lang="pt-BR" altLang="pt-BR" kern="1200" dirty="0">
                <a:solidFill>
                  <a:srgbClr val="0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" renascentista: </a:t>
            </a:r>
          </a:p>
          <a:p>
            <a:pPr marL="0" indent="0" algn="just" eaLnBrk="1" hangingPunct="1">
              <a:spcBef>
                <a:spcPct val="0"/>
              </a:spcBef>
              <a:buNone/>
              <a:defRPr/>
            </a:pPr>
            <a:endParaRPr lang="pt-BR" altLang="pt-BR" sz="2600" i="1" kern="1200" dirty="0">
              <a:solidFill>
                <a:srgbClr val="000000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33267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99FF">
            <a:alpha val="8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285F6383-C17B-4647-B3B5-DE22EB447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432" y="0"/>
            <a:ext cx="9720064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08E0D5-DFDB-3F07-C9FC-DCF6C5814C19}"/>
              </a:ext>
            </a:extLst>
          </p:cNvPr>
          <p:cNvSpPr txBox="1"/>
          <p:nvPr/>
        </p:nvSpPr>
        <p:spPr>
          <a:xfrm>
            <a:off x="2495600" y="466330"/>
            <a:ext cx="7200800" cy="5925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863600">
              <a:srgbClr val="FF0000">
                <a:alpha val="96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pt-BR" altLang="pt-BR" sz="3200" i="1" dirty="0">
                <a:solidFill>
                  <a:srgbClr val="000000"/>
                </a:solidFill>
                <a:latin typeface="Arial Narrow" panose="020B0606020202030204" pitchFamily="34" charset="0"/>
              </a:rPr>
              <a:t>Ornemos nossas testas com as flores,</a:t>
            </a:r>
          </a:p>
          <a:p>
            <a:pPr algn="ctr">
              <a:lnSpc>
                <a:spcPct val="150000"/>
              </a:lnSpc>
              <a:defRPr/>
            </a:pPr>
            <a:r>
              <a:rPr lang="pt-BR" altLang="pt-BR" sz="3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façamos de feno um brando leito;</a:t>
            </a:r>
            <a:br>
              <a:rPr lang="pt-BR" altLang="pt-BR" sz="3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altLang="pt-BR" sz="3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Prendamo-nos, Marília, em laço estreito,</a:t>
            </a:r>
            <a:br>
              <a:rPr lang="pt-BR" altLang="pt-BR" sz="3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altLang="pt-BR" sz="3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Gozemos do prazer de sãos Amores.</a:t>
            </a:r>
            <a:br>
              <a:rPr lang="pt-BR" altLang="pt-BR" sz="3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altLang="pt-BR" sz="3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Sobre as nossas cabeças,</a:t>
            </a:r>
            <a:br>
              <a:rPr lang="pt-BR" altLang="pt-BR" sz="3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altLang="pt-BR" sz="3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 que o possam deter, o tempo corre; </a:t>
            </a:r>
            <a:br>
              <a:rPr lang="pt-BR" altLang="pt-BR" sz="3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altLang="pt-BR" sz="3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para nós o tempo, que se passa,</a:t>
            </a:r>
            <a:br>
              <a:rPr lang="pt-BR" altLang="pt-BR" sz="3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altLang="pt-BR" sz="32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Também, Marília, morre.</a:t>
            </a:r>
          </a:p>
        </p:txBody>
      </p:sp>
    </p:spTree>
    <p:extLst>
      <p:ext uri="{BB962C8B-B14F-4D97-AF65-F5344CB8AC3E}">
        <p14:creationId xmlns:p14="http://schemas.microsoft.com/office/powerpoint/2010/main" val="3025582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ippl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BAFF0142-4CBB-4EE7-AC6F-55E1A5E8B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79416"/>
            <a:ext cx="8112224" cy="6857999"/>
          </a:xfrm>
          <a:prstGeom prst="rect">
            <a:avLst/>
          </a:prstGeom>
          <a:solidFill>
            <a:srgbClr val="AFEF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35875DEA-56B4-4EC3-898D-E4F44EC03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0352"/>
            <a:ext cx="6697663" cy="719138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FC697941-1DBD-4480-9BF2-827A177CAE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352" y="469084"/>
            <a:ext cx="6842125" cy="7016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4000" b="1" dirty="0">
                <a:solidFill>
                  <a:srgbClr val="FFFFFF"/>
                </a:solidFill>
                <a:latin typeface="Garamond" panose="02020404030301010803" pitchFamily="18" charset="0"/>
              </a:rPr>
              <a:t>Arcadismo no Brasil: Autores</a:t>
            </a:r>
          </a:p>
        </p:txBody>
      </p:sp>
      <p:sp>
        <p:nvSpPr>
          <p:cNvPr id="24581" name="Text Box 5">
            <a:extLst>
              <a:ext uri="{FF2B5EF4-FFF2-40B4-BE49-F238E27FC236}">
                <a16:creationId xmlns:a16="http://schemas.microsoft.com/office/drawing/2014/main" id="{706585DC-2194-4A15-9B96-E2EFA3984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36" y="1484313"/>
            <a:ext cx="7704856" cy="5294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2400" b="1" dirty="0">
                <a:solidFill>
                  <a:srgbClr val="002060"/>
                </a:solidFill>
                <a:latin typeface="Arial Narrow" panose="020B0606020202030204" pitchFamily="34" charset="0"/>
              </a:rPr>
              <a:t>Cartas chilenas</a:t>
            </a:r>
            <a:r>
              <a:rPr lang="pt-BR" altLang="pt-BR" dirty="0">
                <a:solidFill>
                  <a:srgbClr val="002060"/>
                </a:solidFill>
                <a:latin typeface="Arial Narrow" panose="020B0606020202030204" pitchFamily="34" charset="0"/>
              </a:rPr>
              <a:t> </a:t>
            </a:r>
          </a:p>
          <a:p>
            <a:pPr eaLnBrk="1" hangingPunct="1">
              <a:defRPr/>
            </a:pPr>
            <a:endParaRPr lang="pt-BR" altLang="pt-BR" dirty="0">
              <a:solidFill>
                <a:srgbClr val="FF0000"/>
              </a:solidFill>
            </a:endParaRP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500" dirty="0">
                <a:solidFill>
                  <a:srgbClr val="000000"/>
                </a:solidFill>
                <a:latin typeface="Arial Narrow" panose="020B0606020202030204" pitchFamily="34" charset="0"/>
              </a:rPr>
              <a:t>Sob o pseudônimo de </a:t>
            </a:r>
            <a:r>
              <a:rPr lang="pt-BR" altLang="pt-BR" sz="25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Critilo</a:t>
            </a:r>
            <a:r>
              <a:rPr lang="pt-BR" altLang="pt-BR" sz="2500" dirty="0">
                <a:solidFill>
                  <a:srgbClr val="000000"/>
                </a:solidFill>
                <a:latin typeface="Arial Narrow" panose="020B0606020202030204" pitchFamily="34" charset="0"/>
              </a:rPr>
              <a:t>, </a:t>
            </a:r>
            <a:r>
              <a:rPr lang="pt-BR" altLang="pt-BR" sz="2500" b="1" dirty="0">
                <a:solidFill>
                  <a:srgbClr val="0070C0"/>
                </a:solidFill>
                <a:latin typeface="Arial Narrow" panose="020B0606020202030204" pitchFamily="34" charset="0"/>
              </a:rPr>
              <a:t>Tomás Antônio Gonzaga</a:t>
            </a:r>
            <a:r>
              <a:rPr lang="pt-BR" altLang="pt-BR" sz="2500" dirty="0">
                <a:solidFill>
                  <a:srgbClr val="000000"/>
                </a:solidFill>
                <a:latin typeface="Arial Narrow" panose="020B0606020202030204" pitchFamily="34" charset="0"/>
              </a:rPr>
              <a:t> ironiza, em </a:t>
            </a:r>
            <a:r>
              <a:rPr lang="pt-BR" altLang="pt-BR" sz="2500" b="1" dirty="0">
                <a:solidFill>
                  <a:srgbClr val="000000"/>
                </a:solidFill>
                <a:latin typeface="Arial Narrow" panose="020B0606020202030204" pitchFamily="34" charset="0"/>
              </a:rPr>
              <a:t>Cartas chilenas, </a:t>
            </a:r>
            <a:r>
              <a:rPr lang="pt-BR" altLang="pt-BR" sz="2500" b="1" dirty="0">
                <a:solidFill>
                  <a:srgbClr val="FF0000"/>
                </a:solidFill>
                <a:latin typeface="Arial Narrow" panose="020B0606020202030204" pitchFamily="34" charset="0"/>
              </a:rPr>
              <a:t>a prepotência e os desmandos do governador </a:t>
            </a:r>
            <a:r>
              <a:rPr lang="pt-BR" altLang="pt-BR" sz="2500" b="1" u="sng" dirty="0">
                <a:solidFill>
                  <a:srgbClr val="000000"/>
                </a:solidFill>
                <a:latin typeface="Arial Narrow" panose="020B0606020202030204" pitchFamily="34" charset="0"/>
              </a:rPr>
              <a:t>Luís da Cunha Meneses</a:t>
            </a:r>
            <a:r>
              <a:rPr lang="pt-BR" altLang="pt-BR" sz="2500" dirty="0">
                <a:solidFill>
                  <a:srgbClr val="000000"/>
                </a:solidFill>
                <a:latin typeface="Arial Narrow" panose="020B0606020202030204" pitchFamily="34" charset="0"/>
              </a:rPr>
              <a:t>, apelidado no texto de </a:t>
            </a:r>
            <a:r>
              <a:rPr lang="pt-BR" altLang="pt-BR" sz="2500" b="1" dirty="0">
                <a:solidFill>
                  <a:srgbClr val="102766"/>
                </a:solidFill>
                <a:latin typeface="Arial Narrow" panose="020B0606020202030204" pitchFamily="34" charset="0"/>
              </a:rPr>
              <a:t>Fanfarrão </a:t>
            </a:r>
            <a:r>
              <a:rPr lang="pt-BR" altLang="pt-BR" sz="2500" b="1" dirty="0" err="1">
                <a:solidFill>
                  <a:srgbClr val="102766"/>
                </a:solidFill>
                <a:latin typeface="Arial Narrow" panose="020B0606020202030204" pitchFamily="34" charset="0"/>
              </a:rPr>
              <a:t>Minésio</a:t>
            </a:r>
            <a:r>
              <a:rPr lang="pt-BR" altLang="pt-BR" sz="2500" dirty="0">
                <a:solidFill>
                  <a:srgbClr val="000000"/>
                </a:solidFill>
                <a:latin typeface="Arial Narrow" panose="020B0606020202030204" pitchFamily="34" charset="0"/>
              </a:rPr>
              <a:t>. 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5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500" dirty="0">
                <a:solidFill>
                  <a:srgbClr val="000000"/>
                </a:solidFill>
                <a:latin typeface="Arial Narrow" panose="020B0606020202030204" pitchFamily="34" charset="0"/>
              </a:rPr>
              <a:t>Ainda que haja algumas dúvidas sobre a autoria dessa </a:t>
            </a:r>
            <a:r>
              <a:rPr lang="pt-BR" altLang="pt-BR" sz="2500" b="1" dirty="0">
                <a:solidFill>
                  <a:srgbClr val="102766"/>
                </a:solidFill>
                <a:latin typeface="Arial Narrow" panose="020B0606020202030204" pitchFamily="34" charset="0"/>
              </a:rPr>
              <a:t>sátira</a:t>
            </a:r>
            <a:r>
              <a:rPr lang="pt-BR" altLang="pt-BR" sz="2500" dirty="0">
                <a:solidFill>
                  <a:srgbClr val="000000"/>
                </a:solidFill>
                <a:latin typeface="Arial Narrow" panose="020B0606020202030204" pitchFamily="34" charset="0"/>
              </a:rPr>
              <a:t>, todos indícios apontam a esse autor. 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5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L="285750" indent="-285750" algn="just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500" dirty="0">
                <a:solidFill>
                  <a:srgbClr val="000000"/>
                </a:solidFill>
                <a:latin typeface="Arial Narrow" panose="020B0606020202030204" pitchFamily="34" charset="0"/>
              </a:rPr>
              <a:t>Constata-se o caráter pessoal dos ataques, sem insinuação nativista ou desejo revolucionário.</a:t>
            </a:r>
          </a:p>
          <a:p>
            <a:pPr algn="just" eaLnBrk="1" hangingPunct="1">
              <a:lnSpc>
                <a:spcPct val="150000"/>
              </a:lnSpc>
              <a:defRPr/>
            </a:pPr>
            <a:endParaRPr lang="pt-BR" altLang="pt-BR" sz="1600" dirty="0">
              <a:solidFill>
                <a:srgbClr val="00000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94BA79-BF1D-FDF0-80C3-621CDFA90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264" y="1179490"/>
            <a:ext cx="3445794" cy="5214635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glow rad="1130300">
              <a:schemeClr val="accent2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9031538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5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5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5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5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>
            <a:extLst>
              <a:ext uri="{FF2B5EF4-FFF2-40B4-BE49-F238E27FC236}">
                <a16:creationId xmlns:a16="http://schemas.microsoft.com/office/drawing/2014/main" id="{92531B75-6C63-4EC6-AE9B-84A3864C0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6B780B11-DA8C-4E30-A844-B12D3F12A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1544" y="476672"/>
            <a:ext cx="8064896" cy="57606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927100">
              <a:schemeClr val="accent2">
                <a:satMod val="175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pt-BR" altLang="pt-BR" sz="2000" dirty="0">
              <a:solidFill>
                <a:srgbClr val="00000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4CA466A-E4E3-B4B2-D922-B86E0218F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620688"/>
            <a:ext cx="7920880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32870"/>
      </p:ext>
    </p:extLst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>
            <a:extLst>
              <a:ext uri="{FF2B5EF4-FFF2-40B4-BE49-F238E27FC236}">
                <a16:creationId xmlns:a16="http://schemas.microsoft.com/office/drawing/2014/main" id="{92531B75-6C63-4EC6-AE9B-84A3864C0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6B780B11-DA8C-4E30-A844-B12D3F12A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9616" y="220431"/>
            <a:ext cx="7272808" cy="64171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927100">
              <a:schemeClr val="accent2">
                <a:satMod val="175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pt-BR" altLang="pt-BR" sz="23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  <a:t>Amigo </a:t>
            </a:r>
            <a:r>
              <a:rPr lang="pt-BR" altLang="pt-BR" sz="2300" dirty="0" err="1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  <a:t>Doroteu</a:t>
            </a:r>
            <a:r>
              <a:rPr lang="pt-BR" altLang="pt-BR" sz="23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  <a:t>, prezado amigo,</a:t>
            </a:r>
            <a:br>
              <a:rPr lang="pt-BR" altLang="pt-BR" sz="23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</a:br>
            <a:r>
              <a:rPr lang="pt-BR" altLang="pt-BR" sz="23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  <a:t>Abre os olhos, boceja, estende os braços</a:t>
            </a:r>
            <a:br>
              <a:rPr lang="pt-BR" altLang="pt-BR" sz="23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</a:br>
            <a:r>
              <a:rPr lang="pt-BR" altLang="pt-BR" sz="23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  <a:t>E limpa das pestanas carregadas</a:t>
            </a:r>
            <a:br>
              <a:rPr lang="pt-BR" altLang="pt-BR" sz="23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</a:br>
            <a:r>
              <a:rPr lang="pt-BR" altLang="pt-BR" sz="23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  <a:t>O pegajoso humor, que o sono ajunta.</a:t>
            </a:r>
            <a:br>
              <a:rPr lang="pt-BR" altLang="pt-BR" sz="23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</a:br>
            <a:endParaRPr lang="pt-BR" altLang="pt-BR" sz="2300" dirty="0">
              <a:solidFill>
                <a:srgbClr val="000000"/>
              </a:solidFill>
              <a:latin typeface="FangSong" panose="02010609060101010101" pitchFamily="49" charset="-122"/>
              <a:ea typeface="FangSong" panose="02010609060101010101" pitchFamily="49" charset="-122"/>
              <a:cs typeface="Amiri" panose="00000500000000000000" pitchFamily="2" charset="-78"/>
            </a:endParaRPr>
          </a:p>
          <a:p>
            <a:pPr algn="ctr" eaLnBrk="1" hangingPunct="1">
              <a:defRPr/>
            </a:pPr>
            <a:r>
              <a:rPr lang="pt-BR" altLang="pt-BR" sz="2300" dirty="0" err="1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  <a:t>Critilo</a:t>
            </a:r>
            <a:r>
              <a:rPr lang="pt-BR" altLang="pt-BR" sz="23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  <a:t>, o teu </a:t>
            </a:r>
            <a:r>
              <a:rPr lang="pt-BR" altLang="pt-BR" sz="2300" dirty="0" err="1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  <a:t>Critilo</a:t>
            </a:r>
            <a:r>
              <a:rPr lang="pt-BR" altLang="pt-BR" sz="23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  <a:t> é quem te chama;</a:t>
            </a:r>
            <a:br>
              <a:rPr lang="pt-BR" altLang="pt-BR" sz="23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</a:br>
            <a:r>
              <a:rPr lang="pt-BR" altLang="pt-BR" sz="23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  <a:t>Ergue a cabeça da engomada fronha,</a:t>
            </a:r>
            <a:br>
              <a:rPr lang="pt-BR" altLang="pt-BR" sz="23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</a:br>
            <a:r>
              <a:rPr lang="pt-BR" altLang="pt-BR" sz="23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  <a:t>Acorda, se ouvir queres coisas raras.</a:t>
            </a:r>
          </a:p>
          <a:p>
            <a:pPr algn="ctr" eaLnBrk="1" hangingPunct="1">
              <a:defRPr/>
            </a:pPr>
            <a:r>
              <a:rPr lang="pt-BR" altLang="pt-BR" sz="23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  <a:t>"Que coisas (tu dirás), que coisas podes</a:t>
            </a:r>
          </a:p>
          <a:p>
            <a:pPr algn="ctr" eaLnBrk="1" hangingPunct="1">
              <a:defRPr/>
            </a:pPr>
            <a:br>
              <a:rPr lang="pt-BR" altLang="pt-BR" sz="23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</a:br>
            <a:r>
              <a:rPr lang="pt-BR" altLang="pt-BR" sz="23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  <a:t>Contar que valham tanto, quanto vale</a:t>
            </a:r>
            <a:br>
              <a:rPr lang="pt-BR" altLang="pt-BR" sz="23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</a:br>
            <a:r>
              <a:rPr lang="pt-BR" altLang="pt-BR" sz="23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  <a:t>Dormir a noite fria em mole cama,</a:t>
            </a:r>
            <a:br>
              <a:rPr lang="pt-BR" altLang="pt-BR" sz="23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</a:br>
            <a:r>
              <a:rPr lang="pt-BR" altLang="pt-BR" sz="23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  <a:t>Quando salta a saraiva nos telhados</a:t>
            </a:r>
          </a:p>
          <a:p>
            <a:pPr algn="ctr" eaLnBrk="1" hangingPunct="1">
              <a:defRPr/>
            </a:pPr>
            <a:br>
              <a:rPr lang="pt-BR" altLang="pt-BR" sz="23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</a:br>
            <a:r>
              <a:rPr lang="pt-BR" altLang="pt-BR" sz="23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  <a:t>E quando o sudoeste e outros ventos</a:t>
            </a:r>
            <a:br>
              <a:rPr lang="pt-BR" altLang="pt-BR" sz="23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</a:br>
            <a:r>
              <a:rPr lang="pt-BR" altLang="pt-BR" sz="23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  <a:t>Movem dos troncos os frondosos ramos?"</a:t>
            </a:r>
            <a:br>
              <a:rPr lang="pt-BR" altLang="pt-BR" sz="23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</a:br>
            <a:r>
              <a:rPr lang="pt-BR" altLang="pt-BR" sz="23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  <a:t>É doce este descanso, não </a:t>
            </a:r>
            <a:r>
              <a:rPr lang="pt-BR" altLang="pt-BR" sz="2300" dirty="0" err="1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  <a:t>to</a:t>
            </a:r>
            <a:r>
              <a:rPr lang="pt-BR" altLang="pt-BR" sz="2300" dirty="0">
                <a:solidFill>
                  <a:srgbClr val="000000"/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Amiri" panose="00000500000000000000" pitchFamily="2" charset="-78"/>
              </a:rPr>
              <a:t> nego.</a:t>
            </a:r>
            <a:br>
              <a:rPr lang="pt-BR" altLang="pt-BR" sz="2000" dirty="0">
                <a:solidFill>
                  <a:srgbClr val="000000"/>
                </a:solidFill>
              </a:rPr>
            </a:br>
            <a:endParaRPr lang="pt-BR" altLang="pt-BR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74422"/>
      </p:ext>
    </p:extLst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3CC">
            <a:alpha val="4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ítulo 1">
            <a:extLst>
              <a:ext uri="{FF2B5EF4-FFF2-40B4-BE49-F238E27FC236}">
                <a16:creationId xmlns:a16="http://schemas.microsoft.com/office/drawing/2014/main" id="{04BD44AC-BB1C-4891-BBBC-494F0920B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357" y="14335"/>
            <a:ext cx="4258816" cy="1143000"/>
          </a:xfr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altLang="pt-BR" b="1" dirty="0">
                <a:solidFill>
                  <a:srgbClr val="FF0000"/>
                </a:solidFill>
              </a:rPr>
              <a:t> </a:t>
            </a:r>
            <a:r>
              <a:rPr lang="pt-BR" altLang="pt-BR" b="1" dirty="0">
                <a:solidFill>
                  <a:srgbClr val="C00000"/>
                </a:solidFill>
              </a:rPr>
              <a:t>CURIOSIDADE!</a:t>
            </a:r>
          </a:p>
        </p:txBody>
      </p:sp>
      <p:sp>
        <p:nvSpPr>
          <p:cNvPr id="25603" name="Espaço Reservado para Conteúdo 10">
            <a:extLst>
              <a:ext uri="{FF2B5EF4-FFF2-40B4-BE49-F238E27FC236}">
                <a16:creationId xmlns:a16="http://schemas.microsoft.com/office/drawing/2014/main" id="{2C9FFA1B-62C6-4ED1-9DFA-CD4879950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1344" y="1340768"/>
            <a:ext cx="6624736" cy="5190860"/>
          </a:xfrm>
          <a:solidFill>
            <a:schemeClr val="bg1"/>
          </a:solidFill>
        </p:spPr>
        <p:txBody>
          <a:bodyPr/>
          <a:lstStyle/>
          <a:p>
            <a:pPr marL="360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altLang="pt-BR" sz="2600" dirty="0">
                <a:latin typeface="Arial Narrow" panose="020B0606020202030204" pitchFamily="34" charset="0"/>
              </a:rPr>
              <a:t>O </a:t>
            </a:r>
            <a:r>
              <a:rPr lang="pt-BR" altLang="pt-BR" sz="2600" b="1" dirty="0">
                <a:latin typeface="Arial Narrow" panose="020B0606020202030204" pitchFamily="34" charset="0"/>
              </a:rPr>
              <a:t>ARCADISMO</a:t>
            </a:r>
            <a:r>
              <a:rPr lang="pt-BR" altLang="pt-BR" sz="2600" dirty="0">
                <a:solidFill>
                  <a:srgbClr val="0070C0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600" dirty="0">
                <a:latin typeface="Arial Narrow" panose="020B0606020202030204" pitchFamily="34" charset="0"/>
              </a:rPr>
              <a:t>brasileiro: </a:t>
            </a:r>
            <a:r>
              <a:rPr lang="pt-BR" altLang="pt-BR" sz="2400" b="1" dirty="0">
                <a:solidFill>
                  <a:srgbClr val="FF0000"/>
                </a:solidFill>
                <a:latin typeface="Arial Narrow" panose="020B0606020202030204" pitchFamily="34" charset="0"/>
              </a:rPr>
              <a:t>primeiro movimento literário a colocar o índio como personagem importante na narrativa.</a:t>
            </a:r>
          </a:p>
          <a:p>
            <a:pPr marL="36000" algn="just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2600" dirty="0">
              <a:latin typeface="Arial Narrow" panose="020B0606020202030204" pitchFamily="34" charset="0"/>
            </a:endParaRPr>
          </a:p>
          <a:p>
            <a:pPr marL="150300" indent="-457200" algn="just">
              <a:lnSpc>
                <a:spcPct val="150000"/>
              </a:lnSpc>
              <a:spcBef>
                <a:spcPts val="0"/>
              </a:spcBef>
              <a:buSzPct val="96000"/>
              <a:buFont typeface="Wingdings" panose="05000000000000000000" pitchFamily="2" charset="2"/>
              <a:buChar char="v"/>
            </a:pPr>
            <a:r>
              <a:rPr lang="pt-BR" altLang="pt-BR" sz="2600" dirty="0">
                <a:latin typeface="Arial Narrow" panose="020B0606020202030204" pitchFamily="34" charset="0"/>
              </a:rPr>
              <a:t>A presença do indígena (forte por natureza), </a:t>
            </a:r>
            <a:r>
              <a:rPr lang="pt-BR" altLang="pt-BR" sz="2600" dirty="0">
                <a:solidFill>
                  <a:srgbClr val="7030A0"/>
                </a:solidFill>
                <a:latin typeface="Arial Narrow" panose="020B0606020202030204" pitchFamily="34" charset="0"/>
              </a:rPr>
              <a:t>na poesia, </a:t>
            </a:r>
            <a:r>
              <a:rPr lang="pt-BR" altLang="pt-BR" sz="2600" dirty="0">
                <a:latin typeface="Arial Narrow" panose="020B0606020202030204" pitchFamily="34" charset="0"/>
              </a:rPr>
              <a:t>reflete o ideal do "</a:t>
            </a:r>
            <a:r>
              <a:rPr lang="pt-BR" altLang="pt-BR" sz="2600" b="1" dirty="0">
                <a:solidFill>
                  <a:srgbClr val="0070C0"/>
                </a:solidFill>
                <a:latin typeface="Arial Narrow" panose="020B0606020202030204" pitchFamily="34" charset="0"/>
              </a:rPr>
              <a:t>bom selvagem</a:t>
            </a:r>
            <a:r>
              <a:rPr lang="pt-BR" altLang="pt-BR" sz="2600" dirty="0">
                <a:latin typeface="Arial Narrow" panose="020B0606020202030204" pitchFamily="34" charset="0"/>
              </a:rPr>
              <a:t>" e dá ao </a:t>
            </a:r>
            <a:r>
              <a:rPr lang="pt-BR" altLang="pt-BR" sz="2600" b="1" dirty="0">
                <a:solidFill>
                  <a:srgbClr val="003399"/>
                </a:solidFill>
                <a:latin typeface="Arial Narrow" panose="020B0606020202030204" pitchFamily="34" charset="0"/>
              </a:rPr>
              <a:t>Arcadismo brasileiro </a:t>
            </a:r>
            <a:r>
              <a:rPr lang="pt-BR" altLang="pt-BR" sz="2600" dirty="0">
                <a:latin typeface="Arial Narrow" panose="020B0606020202030204" pitchFamily="34" charset="0"/>
              </a:rPr>
              <a:t>um tom diferente do europeu.</a:t>
            </a:r>
          </a:p>
        </p:txBody>
      </p:sp>
      <p:sp>
        <p:nvSpPr>
          <p:cNvPr id="25604" name="CaixaDeTexto 5">
            <a:extLst>
              <a:ext uri="{FF2B5EF4-FFF2-40B4-BE49-F238E27FC236}">
                <a16:creationId xmlns:a16="http://schemas.microsoft.com/office/drawing/2014/main" id="{5F0F3C60-C73A-4802-BE43-2CC79A679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4503" y="5280403"/>
            <a:ext cx="4512543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3200" b="1" dirty="0">
                <a:solidFill>
                  <a:srgbClr val="C00000"/>
                </a:solidFill>
                <a:latin typeface="Aptos" panose="020B0004020202020204" pitchFamily="34" charset="0"/>
              </a:rPr>
              <a:t>ÍNDÍGENA BRASILEIRA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540B655-6524-9222-7CE9-4747C1702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110" y="1340768"/>
            <a:ext cx="4873327" cy="36004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314356409"/>
      </p:ext>
    </p:extLst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animBg="1"/>
      <p:bldP spid="2560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99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ítulo 1">
            <a:extLst>
              <a:ext uri="{FF2B5EF4-FFF2-40B4-BE49-F238E27FC236}">
                <a16:creationId xmlns:a16="http://schemas.microsoft.com/office/drawing/2014/main" id="{087C6D01-9599-4E6B-8251-AE972133F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624" y="79371"/>
            <a:ext cx="4824536" cy="650585"/>
          </a:xfrm>
          <a:solidFill>
            <a:srgbClr val="FFFF00"/>
          </a:solidFill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tIns="25200"/>
          <a:lstStyle/>
          <a:p>
            <a:br>
              <a:rPr lang="pt-BR" altLang="pt-BR" sz="1200" b="1" dirty="0">
                <a:latin typeface="Aptos" panose="020B0004020202020204" pitchFamily="34" charset="0"/>
              </a:rPr>
            </a:br>
            <a:r>
              <a:rPr lang="pt-BR" altLang="pt-BR" sz="3600" b="1" dirty="0">
                <a:latin typeface="Arial Narrow" panose="020B0606020202030204" pitchFamily="34" charset="0"/>
                <a:ea typeface="+mn-ea"/>
                <a:cs typeface="+mn-cs"/>
              </a:rPr>
              <a:t>BASÍLIO DA GAMA</a:t>
            </a:r>
          </a:p>
        </p:txBody>
      </p:sp>
      <p:sp>
        <p:nvSpPr>
          <p:cNvPr id="22532" name="Espaço Reservado para Conteúdo 2">
            <a:extLst>
              <a:ext uri="{FF2B5EF4-FFF2-40B4-BE49-F238E27FC236}">
                <a16:creationId xmlns:a16="http://schemas.microsoft.com/office/drawing/2014/main" id="{5C57CACF-CCE1-4E34-80A6-98090CA047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1344" y="3140968"/>
            <a:ext cx="8491997" cy="3528392"/>
          </a:xfrm>
          <a:solidFill>
            <a:schemeClr val="bg1"/>
          </a:solidFill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pt-BR" altLang="pt-BR" b="1" u="sng" dirty="0">
                <a:solidFill>
                  <a:srgbClr val="003399"/>
                </a:solidFill>
                <a:latin typeface="Arial Narrow" panose="020B0606020202030204" pitchFamily="34" charset="0"/>
              </a:rPr>
              <a:t>Obra principal</a:t>
            </a:r>
            <a:r>
              <a:rPr lang="pt-BR" altLang="pt-BR" dirty="0">
                <a:latin typeface="Arial Narrow" panose="020B0606020202030204" pitchFamily="34" charset="0"/>
              </a:rPr>
              <a:t>: o poema épico “</a:t>
            </a:r>
            <a:r>
              <a:rPr lang="pt-BR" altLang="pt-BR" b="1" dirty="0">
                <a:solidFill>
                  <a:srgbClr val="FF0000"/>
                </a:solidFill>
                <a:latin typeface="Arial Narrow" panose="020B0606020202030204" pitchFamily="34" charset="0"/>
              </a:rPr>
              <a:t>O Uraguai</a:t>
            </a:r>
            <a:r>
              <a:rPr lang="pt-BR" altLang="pt-BR" dirty="0">
                <a:latin typeface="Arial Narrow" panose="020B0606020202030204" pitchFamily="34" charset="0"/>
              </a:rPr>
              <a:t>” – trata da luta entre </a:t>
            </a:r>
            <a:r>
              <a:rPr lang="pt-BR" altLang="pt-BR" b="1" dirty="0">
                <a:solidFill>
                  <a:srgbClr val="CC3300"/>
                </a:solidFill>
                <a:latin typeface="Arial Narrow" panose="020B0606020202030204" pitchFamily="34" charset="0"/>
              </a:rPr>
              <a:t>índios</a:t>
            </a:r>
            <a:r>
              <a:rPr lang="pt-BR" altLang="pt-BR" dirty="0">
                <a:latin typeface="Arial Narrow" panose="020B0606020202030204" pitchFamily="34" charset="0"/>
              </a:rPr>
              <a:t> e o </a:t>
            </a:r>
            <a:r>
              <a:rPr lang="pt-BR" altLang="pt-BR" dirty="0">
                <a:solidFill>
                  <a:schemeClr val="tx2"/>
                </a:solidFill>
                <a:latin typeface="Arial Narrow" panose="020B0606020202030204" pitchFamily="34" charset="0"/>
              </a:rPr>
              <a:t>exército luso-espanhol;</a:t>
            </a:r>
          </a:p>
          <a:p>
            <a:pPr algn="just">
              <a:spcBef>
                <a:spcPts val="0"/>
              </a:spcBef>
            </a:pPr>
            <a:endParaRPr lang="pt-BR" altLang="pt-BR" sz="1400" dirty="0">
              <a:solidFill>
                <a:schemeClr val="tx2"/>
              </a:solidFill>
              <a:latin typeface="Arial Narrow" panose="020B060602020203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dirty="0">
                <a:solidFill>
                  <a:schemeClr val="tx2"/>
                </a:solidFill>
                <a:latin typeface="Arial Narrow" panose="020B0606020202030204" pitchFamily="34" charset="0"/>
              </a:rPr>
              <a:t> -  </a:t>
            </a:r>
            <a:r>
              <a:rPr lang="pt-BR" altLang="pt-BR" b="1" dirty="0">
                <a:solidFill>
                  <a:srgbClr val="FF0000"/>
                </a:solidFill>
                <a:latin typeface="Arial Narrow" panose="020B0606020202030204" pitchFamily="34" charset="0"/>
              </a:rPr>
              <a:t>Nos Sete Povos das Missões (RS);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altLang="pt-BR" b="1" dirty="0">
                <a:solidFill>
                  <a:srgbClr val="000000"/>
                </a:solidFill>
                <a:latin typeface="Arial Narrow" panose="020B0606020202030204" pitchFamily="34" charset="0"/>
              </a:rPr>
              <a:t>Declamação Trágica: poe­ma dedicado às Belas-Artes – 1772;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altLang="pt-BR" dirty="0">
                <a:latin typeface="Arial Narrow" panose="020B0606020202030204" pitchFamily="34" charset="0"/>
              </a:rPr>
              <a:t>O indígena surge, pela primeira vez, o </a:t>
            </a:r>
            <a:r>
              <a:rPr lang="pt-BR" altLang="pt-BR" b="1" dirty="0">
                <a:solidFill>
                  <a:srgbClr val="FF0000"/>
                </a:solidFill>
                <a:latin typeface="Arial Narrow" panose="020B0606020202030204" pitchFamily="34" charset="0"/>
              </a:rPr>
              <a:t>bom selvagem. </a:t>
            </a:r>
            <a:endParaRPr lang="pt-BR" altLang="pt-BR" dirty="0"/>
          </a:p>
        </p:txBody>
      </p:sp>
      <p:sp>
        <p:nvSpPr>
          <p:cNvPr id="22533" name="CaixaDeTexto 5">
            <a:extLst>
              <a:ext uri="{FF2B5EF4-FFF2-40B4-BE49-F238E27FC236}">
                <a16:creationId xmlns:a16="http://schemas.microsoft.com/office/drawing/2014/main" id="{5E32DE30-0B94-491B-B7DF-74366E585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2718" y="5390141"/>
            <a:ext cx="2664296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2400" b="1" dirty="0">
                <a:solidFill>
                  <a:srgbClr val="000000"/>
                </a:solidFill>
              </a:rPr>
              <a:t>POETA BASÍLIO DA GAMA POR F. BRIGUIET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DF6989-1A11-EC37-16BB-7DF930390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776" y="764704"/>
            <a:ext cx="3548180" cy="4432176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FEB927F-3076-3FB5-D356-A004951B1E70}"/>
              </a:ext>
            </a:extLst>
          </p:cNvPr>
          <p:cNvSpPr txBox="1"/>
          <p:nvPr/>
        </p:nvSpPr>
        <p:spPr>
          <a:xfrm>
            <a:off x="191344" y="908720"/>
            <a:ext cx="8469820" cy="19498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latin typeface="Arial Narrow" panose="020B0606020202030204" pitchFamily="34" charset="0"/>
                <a:cs typeface="+mn-cs"/>
              </a:rPr>
              <a:t>José Basílio da Gama, pseudônimo da Arcádia Romana – </a:t>
            </a:r>
          </a:p>
          <a:p>
            <a:pPr>
              <a:lnSpc>
                <a:spcPct val="150000"/>
              </a:lnSpc>
            </a:pPr>
            <a:r>
              <a:rPr lang="pt-BR" sz="2800" dirty="0" err="1">
                <a:solidFill>
                  <a:srgbClr val="0033CC"/>
                </a:solidFill>
                <a:latin typeface="Arial Narrow" panose="020B0606020202030204" pitchFamily="34" charset="0"/>
                <a:cs typeface="+mn-cs"/>
              </a:rPr>
              <a:t>Ter­mindo</a:t>
            </a:r>
            <a:r>
              <a:rPr lang="pt-BR" sz="2800" dirty="0">
                <a:solidFill>
                  <a:srgbClr val="0033CC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pt-BR" sz="2800" dirty="0" err="1">
                <a:solidFill>
                  <a:srgbClr val="0033CC"/>
                </a:solidFill>
                <a:latin typeface="Arial Narrow" panose="020B0606020202030204" pitchFamily="34" charset="0"/>
                <a:cs typeface="+mn-cs"/>
              </a:rPr>
              <a:t>Sipilio</a:t>
            </a:r>
            <a:r>
              <a:rPr lang="pt-BR" sz="2800" dirty="0">
                <a:latin typeface="Arial Narrow" panose="020B0606020202030204" pitchFamily="34" charset="0"/>
                <a:cs typeface="+mn-cs"/>
              </a:rPr>
              <a:t>, nasceu em Tiradentes-MG, em 08.04.1741, morreu em Lisboa em 31.07.1795.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5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5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6600">
            <a:alpha val="7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Espaço Reservado para Conteúdo 2">
            <a:extLst>
              <a:ext uri="{FF2B5EF4-FFF2-40B4-BE49-F238E27FC236}">
                <a16:creationId xmlns:a16="http://schemas.microsoft.com/office/drawing/2014/main" id="{01D1CFB8-B65B-4C3A-883B-D1818C6B7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77279"/>
            <a:ext cx="6000184" cy="6021287"/>
          </a:xfrm>
          <a:solidFill>
            <a:schemeClr val="bg1"/>
          </a:solidFill>
        </p:spPr>
        <p:txBody>
          <a:bodyPr/>
          <a:lstStyle/>
          <a:p>
            <a:pPr algn="just"/>
            <a:r>
              <a:rPr lang="pt-BR" altLang="pt-BR" sz="2500" dirty="0">
                <a:latin typeface="Arial Narrow" panose="020B0606020202030204" pitchFamily="34" charset="0"/>
              </a:rPr>
              <a:t>A luz da </a:t>
            </a:r>
            <a:r>
              <a:rPr lang="pt-BR" altLang="pt-BR" sz="2500" b="1" dirty="0">
                <a:solidFill>
                  <a:srgbClr val="FF0000"/>
                </a:solidFill>
                <a:latin typeface="Arial Narrow" panose="020B0606020202030204" pitchFamily="34" charset="0"/>
              </a:rPr>
              <a:t>razão</a:t>
            </a:r>
            <a:r>
              <a:rPr lang="pt-BR" altLang="pt-BR" sz="2500" dirty="0">
                <a:latin typeface="Arial Narrow" panose="020B0606020202030204" pitchFamily="34" charset="0"/>
              </a:rPr>
              <a:t> volta a brilhar forte sobre a Europa do século </a:t>
            </a:r>
            <a:r>
              <a:rPr lang="pt-BR" altLang="pt-BR" sz="2500" b="1" dirty="0">
                <a:latin typeface="Arial Narrow" panose="020B0606020202030204" pitchFamily="34" charset="0"/>
              </a:rPr>
              <a:t>XVIII.</a:t>
            </a:r>
            <a:r>
              <a:rPr lang="pt-BR" altLang="pt-BR" sz="2500" dirty="0">
                <a:latin typeface="Arial Narrow" panose="020B0606020202030204" pitchFamily="34" charset="0"/>
              </a:rPr>
              <a:t> (1760);</a:t>
            </a:r>
          </a:p>
          <a:p>
            <a:pPr marL="0" indent="0" algn="just">
              <a:buNone/>
            </a:pPr>
            <a:endParaRPr lang="pt-BR" altLang="pt-BR" sz="1400" dirty="0">
              <a:latin typeface="Arial Narrow" panose="020B0606020202030204" pitchFamily="34" charset="0"/>
            </a:endParaRPr>
          </a:p>
          <a:p>
            <a:pPr algn="just"/>
            <a:r>
              <a:rPr lang="pt-BR" altLang="pt-BR" sz="2500" dirty="0">
                <a:latin typeface="Arial Narrow" panose="020B0606020202030204" pitchFamily="34" charset="0"/>
              </a:rPr>
              <a:t>O </a:t>
            </a:r>
            <a:r>
              <a:rPr lang="pt-BR" altLang="pt-BR" sz="2500" dirty="0">
                <a:solidFill>
                  <a:schemeClr val="tx2"/>
                </a:solidFill>
                <a:latin typeface="Arial Narrow" panose="020B0606020202030204" pitchFamily="34" charset="0"/>
              </a:rPr>
              <a:t>cientista</a:t>
            </a:r>
            <a:r>
              <a:rPr lang="pt-BR" altLang="pt-BR" sz="2500" dirty="0">
                <a:latin typeface="Arial Narrow" panose="020B0606020202030204" pitchFamily="34" charset="0"/>
              </a:rPr>
              <a:t> olha para o céu e se pergunta sobre a configuração das estrelas;</a:t>
            </a:r>
          </a:p>
          <a:p>
            <a:pPr marL="0" indent="0" algn="just">
              <a:buNone/>
            </a:pPr>
            <a:endParaRPr lang="pt-BR" altLang="pt-BR" sz="1400" dirty="0">
              <a:latin typeface="Arial Narrow" panose="020B0606020202030204" pitchFamily="34" charset="0"/>
            </a:endParaRPr>
          </a:p>
          <a:p>
            <a:pPr algn="just"/>
            <a:r>
              <a:rPr lang="pt-BR" altLang="pt-BR" sz="2500" dirty="0">
                <a:latin typeface="Arial Narrow" panose="020B0606020202030204" pitchFamily="34" charset="0"/>
              </a:rPr>
              <a:t>O </a:t>
            </a:r>
            <a:r>
              <a:rPr lang="pt-BR" altLang="pt-BR" sz="2500" b="1" dirty="0">
                <a:solidFill>
                  <a:schemeClr val="tx2"/>
                </a:solidFill>
                <a:latin typeface="Arial Narrow" panose="020B0606020202030204" pitchFamily="34" charset="0"/>
              </a:rPr>
              <a:t>filósofo</a:t>
            </a:r>
            <a:r>
              <a:rPr lang="pt-BR" altLang="pt-BR" sz="2500" b="1" dirty="0">
                <a:latin typeface="Arial Narrow" panose="020B0606020202030204" pitchFamily="34" charset="0"/>
              </a:rPr>
              <a:t> </a:t>
            </a:r>
            <a:r>
              <a:rPr lang="pt-BR" altLang="pt-BR" sz="2500" dirty="0">
                <a:latin typeface="Arial Narrow" panose="020B0606020202030204" pitchFamily="34" charset="0"/>
              </a:rPr>
              <a:t>questiona o direito da nobreza a uma vida privilegiada; (Justiça e Igualdade);</a:t>
            </a:r>
          </a:p>
          <a:p>
            <a:pPr marL="0" indent="0" algn="just">
              <a:buNone/>
            </a:pPr>
            <a:endParaRPr lang="pt-BR" altLang="pt-BR" sz="1400" dirty="0">
              <a:latin typeface="Arial Narrow" panose="020B0606020202030204" pitchFamily="34" charset="0"/>
            </a:endParaRPr>
          </a:p>
          <a:p>
            <a:pPr algn="just"/>
            <a:r>
              <a:rPr lang="pt-BR" altLang="pt-BR" sz="2500" dirty="0">
                <a:solidFill>
                  <a:schemeClr val="tx2"/>
                </a:solidFill>
                <a:latin typeface="Arial Narrow" panose="020B0606020202030204" pitchFamily="34" charset="0"/>
              </a:rPr>
              <a:t>Assim, </a:t>
            </a:r>
            <a:r>
              <a:rPr lang="pt-BR" altLang="pt-BR" sz="2500" b="1" dirty="0">
                <a:solidFill>
                  <a:srgbClr val="FF0000"/>
                </a:solidFill>
                <a:latin typeface="Arial Narrow" panose="020B0606020202030204" pitchFamily="34" charset="0"/>
              </a:rPr>
              <a:t>razão</a:t>
            </a:r>
            <a:r>
              <a:rPr lang="pt-BR" altLang="pt-BR" sz="2500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500" dirty="0">
                <a:solidFill>
                  <a:schemeClr val="tx2"/>
                </a:solidFill>
                <a:latin typeface="Arial Narrow" panose="020B0606020202030204" pitchFamily="34" charset="0"/>
              </a:rPr>
              <a:t>e </a:t>
            </a:r>
            <a:r>
              <a:rPr lang="pt-BR" altLang="pt-BR" sz="2500" dirty="0">
                <a:latin typeface="Arial Narrow" panose="020B0606020202030204" pitchFamily="34" charset="0"/>
              </a:rPr>
              <a:t>ciência</a:t>
            </a:r>
            <a:r>
              <a:rPr lang="pt-BR" altLang="pt-BR" sz="2500" dirty="0">
                <a:solidFill>
                  <a:schemeClr val="tx2"/>
                </a:solidFill>
                <a:latin typeface="Arial Narrow" panose="020B0606020202030204" pitchFamily="34" charset="0"/>
              </a:rPr>
              <a:t> iluminam a trajetória humana, com explicações sobre </a:t>
            </a:r>
            <a:r>
              <a:rPr lang="pt-BR" altLang="pt-BR" sz="2500" b="1" dirty="0">
                <a:solidFill>
                  <a:srgbClr val="FF0000"/>
                </a:solidFill>
                <a:latin typeface="Arial Narrow" panose="020B0606020202030204" pitchFamily="34" charset="0"/>
              </a:rPr>
              <a:t>fenômenos</a:t>
            </a:r>
            <a:r>
              <a:rPr lang="pt-BR" altLang="pt-BR" sz="2500" dirty="0">
                <a:solidFill>
                  <a:schemeClr val="tx2"/>
                </a:solidFill>
                <a:latin typeface="Arial Narrow" panose="020B0606020202030204" pitchFamily="34" charset="0"/>
              </a:rPr>
              <a:t> e </a:t>
            </a:r>
            <a:r>
              <a:rPr lang="pt-BR" altLang="pt-BR" sz="2500" b="1" dirty="0">
                <a:latin typeface="Arial Narrow" panose="020B0606020202030204" pitchFamily="34" charset="0"/>
              </a:rPr>
              <a:t>proposições</a:t>
            </a:r>
            <a:r>
              <a:rPr lang="pt-BR" altLang="pt-BR" sz="2500" dirty="0">
                <a:solidFill>
                  <a:schemeClr val="tx2"/>
                </a:solidFill>
                <a:latin typeface="Arial Narrow" panose="020B0606020202030204" pitchFamily="34" charset="0"/>
              </a:rPr>
              <a:t> de novas formas de organizar a sociedade. 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altLang="pt-BR" sz="1400" dirty="0">
              <a:latin typeface="Arial Narrow" panose="020B0606020202030204" pitchFamily="34" charset="0"/>
            </a:endParaRPr>
          </a:p>
          <a:p>
            <a:pPr lvl="0" algn="just"/>
            <a:r>
              <a:rPr lang="pt-BR" altLang="pt-BR" sz="2600" dirty="0">
                <a:solidFill>
                  <a:prstClr val="black"/>
                </a:solidFill>
                <a:latin typeface="Arial Narrow" panose="020B0606020202030204" pitchFamily="34" charset="0"/>
              </a:rPr>
              <a:t>Nesse sentido, como a literatura reflete essas </a:t>
            </a:r>
            <a:r>
              <a:rPr lang="pt-BR" altLang="pt-BR" sz="2600" b="1" dirty="0">
                <a:solidFill>
                  <a:srgbClr val="0070C0"/>
                </a:solidFill>
                <a:latin typeface="Arial Narrow" panose="020B0606020202030204" pitchFamily="34" charset="0"/>
              </a:rPr>
              <a:t>transformações</a:t>
            </a:r>
            <a:r>
              <a:rPr lang="pt-BR" altLang="pt-BR" sz="2600" dirty="0">
                <a:solidFill>
                  <a:prstClr val="black"/>
                </a:solidFill>
                <a:latin typeface="Arial Narrow" panose="020B0606020202030204" pitchFamily="34" charset="0"/>
              </a:rPr>
              <a:t>? </a:t>
            </a:r>
          </a:p>
          <a:p>
            <a:pPr marL="0" indent="0" algn="just">
              <a:buNone/>
            </a:pPr>
            <a:endParaRPr lang="pt-BR" altLang="pt-BR" sz="2800" dirty="0"/>
          </a:p>
          <a:p>
            <a:pPr marL="0" indent="0">
              <a:buNone/>
            </a:pPr>
            <a:endParaRPr lang="pt-BR" altLang="pt-BR" sz="2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3EC8B6E-0442-6898-D57A-2791E29CB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76" y="1199218"/>
            <a:ext cx="5688631" cy="482207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0B6F2363-15F9-9D13-FA33-A85637357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919" y="8711"/>
            <a:ext cx="8620407" cy="778098"/>
          </a:xfrm>
          <a:solidFill>
            <a:schemeClr val="bg1"/>
          </a:solidFill>
        </p:spPr>
        <p:txBody>
          <a:bodyPr/>
          <a:lstStyle/>
          <a:p>
            <a:r>
              <a:rPr lang="pt-BR" sz="3200" b="1" dirty="0">
                <a:latin typeface="AR CENA"/>
              </a:rPr>
              <a:t>ENTENDENDO O CONTEXTO...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BD9A93D-02A4-6404-932B-A4AA2FEEE560}"/>
              </a:ext>
            </a:extLst>
          </p:cNvPr>
          <p:cNvSpPr txBox="1"/>
          <p:nvPr/>
        </p:nvSpPr>
        <p:spPr>
          <a:xfrm>
            <a:off x="153016" y="6237312"/>
            <a:ext cx="56886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Revolução Científica e Iluminismo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695400" y="295798"/>
            <a:ext cx="6408664" cy="6124754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 sz="3600" b="1" dirty="0">
                <a:solidFill>
                  <a:srgbClr val="7030A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cs typeface="+mn-cs"/>
              </a:rPr>
              <a:t>A Poesia Épica</a:t>
            </a:r>
          </a:p>
          <a:p>
            <a:pPr algn="ctr">
              <a:spcBef>
                <a:spcPct val="50000"/>
              </a:spcBef>
              <a:defRPr/>
            </a:pPr>
            <a:r>
              <a:rPr lang="pt-BR" sz="2800" b="1" dirty="0">
                <a:solidFill>
                  <a:srgbClr val="C00000"/>
                </a:solidFill>
                <a:latin typeface="Arial" charset="0"/>
                <a:cs typeface="+mn-cs"/>
              </a:rPr>
              <a:t>Basílio da Gama</a:t>
            </a:r>
          </a:p>
          <a:p>
            <a:pPr algn="ctr">
              <a:spcBef>
                <a:spcPct val="50000"/>
              </a:spcBef>
              <a:defRPr/>
            </a:pPr>
            <a:r>
              <a:rPr lang="pt-BR" sz="2800" b="1" dirty="0">
                <a:solidFill>
                  <a:srgbClr val="000000"/>
                </a:solidFill>
                <a:latin typeface="Arial" charset="0"/>
                <a:cs typeface="+mn-cs"/>
              </a:rPr>
              <a:t>- Introduziu uma série de inovações em relação ao modelo camoniano.</a:t>
            </a:r>
          </a:p>
          <a:p>
            <a:pPr algn="ctr">
              <a:defRPr/>
            </a:pPr>
            <a:endParaRPr kumimoji="1" lang="pt-BR" sz="2000" dirty="0">
              <a:solidFill>
                <a:srgbClr val="000000"/>
              </a:solidFill>
              <a:latin typeface="Arial" charset="0"/>
              <a:cs typeface="+mn-cs"/>
            </a:endParaRPr>
          </a:p>
          <a:p>
            <a:pPr algn="ctr">
              <a:defRPr/>
            </a:pPr>
            <a:r>
              <a:rPr kumimoji="1" lang="pt-BR" sz="2800" b="1" dirty="0">
                <a:solidFill>
                  <a:srgbClr val="FF0000"/>
                </a:solidFill>
                <a:latin typeface="Arial" charset="0"/>
                <a:cs typeface="+mn-cs"/>
              </a:rPr>
              <a:t>O URAGUAI (1769)</a:t>
            </a:r>
          </a:p>
          <a:p>
            <a:pPr algn="ctr">
              <a:defRPr/>
            </a:pPr>
            <a:r>
              <a:rPr kumimoji="1" lang="pt-BR" sz="3200" b="1" dirty="0">
                <a:solidFill>
                  <a:srgbClr val="FF0000"/>
                </a:solidFill>
                <a:latin typeface="Arial" charset="0"/>
                <a:cs typeface="+mn-cs"/>
              </a:rPr>
              <a:t>5 cantos</a:t>
            </a:r>
          </a:p>
          <a:p>
            <a:pPr algn="ctr">
              <a:defRPr/>
            </a:pPr>
            <a:endParaRPr kumimoji="1" lang="pt-BR" sz="2400" b="1" dirty="0">
              <a:solidFill>
                <a:srgbClr val="000000"/>
              </a:solidFill>
              <a:latin typeface="Arial" charset="0"/>
              <a:cs typeface="+mn-cs"/>
            </a:endParaRPr>
          </a:p>
          <a:p>
            <a:pPr algn="ctr">
              <a:defRPr/>
            </a:pPr>
            <a:r>
              <a:rPr kumimoji="1" lang="pt-BR" sz="2400" b="1" dirty="0">
                <a:solidFill>
                  <a:srgbClr val="102766"/>
                </a:solidFill>
                <a:latin typeface="Arial" charset="0"/>
                <a:cs typeface="+mn-cs"/>
              </a:rPr>
              <a:t>versos decassílabos</a:t>
            </a:r>
          </a:p>
          <a:p>
            <a:pPr algn="ctr">
              <a:defRPr/>
            </a:pPr>
            <a:r>
              <a:rPr kumimoji="1" lang="pt-BR" sz="2400" b="1" dirty="0">
                <a:solidFill>
                  <a:srgbClr val="000000"/>
                </a:solidFill>
                <a:latin typeface="Arial" charset="0"/>
                <a:cs typeface="+mn-cs"/>
              </a:rPr>
              <a:t> (dez sílabas poéticas) </a:t>
            </a:r>
          </a:p>
          <a:p>
            <a:pPr algn="ctr">
              <a:defRPr/>
            </a:pPr>
            <a:endParaRPr kumimoji="1" lang="pt-BR" sz="2400" b="1" dirty="0">
              <a:solidFill>
                <a:srgbClr val="000000"/>
              </a:solidFill>
              <a:latin typeface="Arial" charset="0"/>
              <a:cs typeface="+mn-cs"/>
            </a:endParaRPr>
          </a:p>
          <a:p>
            <a:pPr algn="ctr">
              <a:defRPr/>
            </a:pPr>
            <a:r>
              <a:rPr kumimoji="1" lang="pt-BR" sz="2400" b="1" dirty="0">
                <a:solidFill>
                  <a:srgbClr val="7030A0"/>
                </a:solidFill>
                <a:latin typeface="Arial" charset="0"/>
                <a:cs typeface="+mn-cs"/>
              </a:rPr>
              <a:t>versos brancos</a:t>
            </a:r>
          </a:p>
          <a:p>
            <a:pPr algn="ctr">
              <a:defRPr/>
            </a:pPr>
            <a:r>
              <a:rPr kumimoji="1" lang="pt-BR" sz="2400" b="1" dirty="0">
                <a:solidFill>
                  <a:srgbClr val="000000"/>
                </a:solidFill>
                <a:latin typeface="Arial" charset="0"/>
                <a:cs typeface="+mn-cs"/>
              </a:rPr>
              <a:t>(sem a presença de rimas)</a:t>
            </a:r>
          </a:p>
          <a:p>
            <a:pPr algn="ctr">
              <a:defRPr/>
            </a:pPr>
            <a:endParaRPr kumimoji="1" lang="pt-BR" sz="2000" dirty="0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DB60888-2F8F-58A4-25DC-F2DA0CBEC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00" y="277277"/>
            <a:ext cx="3918023" cy="610812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3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3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3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3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00">
            <a:alpha val="9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623392" y="404665"/>
            <a:ext cx="10945215" cy="5984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 sz="4000" b="1" dirty="0">
                <a:solidFill>
                  <a:srgbClr val="002060"/>
                </a:solidFill>
                <a:latin typeface="Arial" charset="0"/>
                <a:cs typeface="+mn-cs"/>
              </a:rPr>
              <a:t>Santa Rita Durão      </a:t>
            </a:r>
            <a:r>
              <a:rPr lang="pt-BR" sz="4000" dirty="0">
                <a:solidFill>
                  <a:srgbClr val="102766"/>
                </a:solidFill>
                <a:latin typeface="Arial" charset="0"/>
                <a:cs typeface="+mn-cs"/>
              </a:rPr>
              <a:t>(1722-1784)</a:t>
            </a:r>
          </a:p>
          <a:p>
            <a:pPr algn="ctr">
              <a:spcBef>
                <a:spcPct val="50000"/>
              </a:spcBef>
              <a:defRPr/>
            </a:pPr>
            <a:endParaRPr lang="pt-BR" sz="4000" dirty="0">
              <a:solidFill>
                <a:srgbClr val="102766"/>
              </a:solidFill>
              <a:latin typeface="Arial" charset="0"/>
              <a:cs typeface="+mn-cs"/>
            </a:endParaRP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pt-BR" sz="2800" b="1" dirty="0">
                <a:solidFill>
                  <a:srgbClr val="FF0000"/>
                </a:solidFill>
                <a:latin typeface="Arial Narrow" panose="020B0606020202030204" pitchFamily="34" charset="0"/>
                <a:cs typeface="+mn-cs"/>
              </a:rPr>
              <a:t>Caramuru</a:t>
            </a:r>
            <a:r>
              <a:rPr lang="pt-BR" sz="2800" dirty="0">
                <a:solidFill>
                  <a:srgbClr val="FFFF00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pt-BR" sz="2800" dirty="0">
                <a:latin typeface="Arial Narrow" panose="020B0606020202030204" pitchFamily="34" charset="0"/>
                <a:cs typeface="+mn-cs"/>
              </a:rPr>
              <a:t>-&gt; Poema composto por 10 cantos, em oitava rima, rigorosamente estruturado, conforme o modelo camoniano.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endParaRPr lang="pt-BR" sz="2800" dirty="0">
              <a:latin typeface="Arial Narrow" panose="020B0606020202030204" pitchFamily="34" charset="0"/>
              <a:cs typeface="+mn-cs"/>
            </a:endParaRP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pt-BR" sz="28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A obra desenvolve a história do descobrimento da Bahia, por Diogo Álvares Correia, português que naufragou na região.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endParaRPr lang="pt-BR" sz="1000" dirty="0">
              <a:solidFill>
                <a:schemeClr val="accent2"/>
              </a:solidFill>
              <a:latin typeface="Arial Narrow" panose="020B0606020202030204" pitchFamily="34" charset="0"/>
              <a:cs typeface="+mn-cs"/>
            </a:endParaRPr>
          </a:p>
          <a:p>
            <a:pPr marL="457200" indent="-457200" algn="just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pt-BR" sz="3200" b="1" dirty="0">
                <a:latin typeface="Arial Narrow" panose="020B0606020202030204" pitchFamily="34" charset="0"/>
                <a:cs typeface="+mn-cs"/>
              </a:rPr>
              <a:t>Apresenta traços nativistas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00">
            <a:alpha val="9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623392" y="404665"/>
            <a:ext cx="10945215" cy="5984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 sz="4000" b="1" dirty="0">
                <a:solidFill>
                  <a:srgbClr val="002060"/>
                </a:solidFill>
                <a:latin typeface="Arial" charset="0"/>
                <a:cs typeface="+mn-cs"/>
              </a:rPr>
              <a:t>Santa Rita Durão      </a:t>
            </a:r>
            <a:r>
              <a:rPr lang="pt-BR" sz="4000" dirty="0">
                <a:solidFill>
                  <a:srgbClr val="102766"/>
                </a:solidFill>
                <a:latin typeface="Arial" charset="0"/>
                <a:cs typeface="+mn-cs"/>
              </a:rPr>
              <a:t>(1722-1784)</a:t>
            </a:r>
          </a:p>
          <a:p>
            <a:pPr algn="ctr">
              <a:spcBef>
                <a:spcPct val="50000"/>
              </a:spcBef>
              <a:defRPr/>
            </a:pPr>
            <a:endParaRPr lang="pt-BR" sz="4000" dirty="0">
              <a:solidFill>
                <a:srgbClr val="102766"/>
              </a:solidFill>
              <a:latin typeface="Arial" charset="0"/>
              <a:cs typeface="+mn-cs"/>
            </a:endParaRP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pt-BR" sz="2800" b="1" dirty="0">
                <a:solidFill>
                  <a:srgbClr val="FF0000"/>
                </a:solidFill>
                <a:latin typeface="Arial Narrow" panose="020B0606020202030204" pitchFamily="34" charset="0"/>
                <a:cs typeface="+mn-cs"/>
              </a:rPr>
              <a:t>Caramuru</a:t>
            </a:r>
            <a:r>
              <a:rPr lang="pt-BR" sz="2800" dirty="0">
                <a:solidFill>
                  <a:srgbClr val="FFFF00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pt-BR" sz="2800" dirty="0">
                <a:latin typeface="Arial Narrow" panose="020B0606020202030204" pitchFamily="34" charset="0"/>
                <a:cs typeface="+mn-cs"/>
              </a:rPr>
              <a:t>-&gt; Poema composto por 10 cantos, em oitava rima, rigorosamente estruturado, conforme o modelo camoniano.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endParaRPr lang="pt-BR" sz="2800" dirty="0">
              <a:latin typeface="Arial Narrow" panose="020B0606020202030204" pitchFamily="34" charset="0"/>
              <a:cs typeface="+mn-cs"/>
            </a:endParaRPr>
          </a:p>
          <a:p>
            <a:pPr marL="457200" indent="-4572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pt-BR" sz="28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A obra desenvolve a história do descobrimento da Bahia, por Diogo Álvares Correia, português que naufragou na região.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endParaRPr lang="pt-BR" sz="1000" dirty="0">
              <a:solidFill>
                <a:schemeClr val="accent2"/>
              </a:solidFill>
              <a:latin typeface="Arial Narrow" panose="020B0606020202030204" pitchFamily="34" charset="0"/>
              <a:cs typeface="+mn-cs"/>
            </a:endParaRPr>
          </a:p>
          <a:p>
            <a:pPr marL="457200" indent="-457200" algn="just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pt-BR" sz="3200" b="1" dirty="0">
                <a:latin typeface="Arial Narrow" panose="020B0606020202030204" pitchFamily="34" charset="0"/>
                <a:cs typeface="+mn-cs"/>
              </a:rPr>
              <a:t>Apresenta traços nativistas</a:t>
            </a:r>
          </a:p>
        </p:txBody>
      </p:sp>
    </p:spTree>
    <p:extLst>
      <p:ext uri="{BB962C8B-B14F-4D97-AF65-F5344CB8AC3E}">
        <p14:creationId xmlns:p14="http://schemas.microsoft.com/office/powerpoint/2010/main" val="3800047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25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ítulo 1">
            <a:extLst>
              <a:ext uri="{FF2B5EF4-FFF2-40B4-BE49-F238E27FC236}">
                <a16:creationId xmlns:a16="http://schemas.microsoft.com/office/drawing/2014/main" id="{6FED7C53-B923-448F-B2FA-28CBDBAD7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1544" y="23631"/>
            <a:ext cx="5987008" cy="1143000"/>
          </a:xfrm>
          <a:solidFill>
            <a:srgbClr val="CC99FF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just"/>
            <a:br>
              <a:rPr lang="pt-BR" altLang="pt-BR" sz="600" b="1" dirty="0"/>
            </a:br>
            <a:r>
              <a:rPr lang="pt-BR" altLang="pt-BR" b="1" dirty="0"/>
              <a:t>     SANTA RITA DURÃO</a:t>
            </a:r>
          </a:p>
        </p:txBody>
      </p:sp>
      <p:sp>
        <p:nvSpPr>
          <p:cNvPr id="23555" name="Espaço Reservado para Conteúdo 2">
            <a:extLst>
              <a:ext uri="{FF2B5EF4-FFF2-40B4-BE49-F238E27FC236}">
                <a16:creationId xmlns:a16="http://schemas.microsoft.com/office/drawing/2014/main" id="{5715DF21-AFD1-4795-A966-881C470534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360" y="1417845"/>
            <a:ext cx="8856984" cy="5140573"/>
          </a:xfrm>
          <a:solidFill>
            <a:schemeClr val="bg1"/>
          </a:solidFill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b="1" u="sng" dirty="0">
                <a:solidFill>
                  <a:srgbClr val="40404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Influenciado por Camões (1601)</a:t>
            </a:r>
            <a:r>
              <a:rPr lang="pt-BR" dirty="0">
                <a:solidFill>
                  <a:srgbClr val="404040"/>
                </a:solidFill>
                <a:latin typeface="Arial Narrow" panose="020B0606020202030204" pitchFamily="34" charset="0"/>
              </a:rPr>
              <a:t>, o poema </a:t>
            </a:r>
            <a:r>
              <a:rPr lang="pt-BR" b="1" dirty="0">
                <a:solidFill>
                  <a:srgbClr val="C00000"/>
                </a:solidFill>
                <a:latin typeface="Arial Narrow" panose="020B0606020202030204" pitchFamily="34" charset="0"/>
              </a:rPr>
              <a:t>Caramuru</a:t>
            </a:r>
            <a:r>
              <a:rPr lang="pt-BR" dirty="0">
                <a:solidFill>
                  <a:srgbClr val="404040"/>
                </a:solidFill>
                <a:latin typeface="Arial Narrow" panose="020B0606020202030204" pitchFamily="34" charset="0"/>
              </a:rPr>
              <a:t>, com subtítulo </a:t>
            </a:r>
            <a:r>
              <a:rPr lang="pt-BR" b="1" dirty="0">
                <a:solidFill>
                  <a:srgbClr val="002060"/>
                </a:solidFill>
                <a:latin typeface="Arial Narrow" panose="020B0606020202030204" pitchFamily="34" charset="0"/>
              </a:rPr>
              <a:t>“</a:t>
            </a:r>
            <a:r>
              <a:rPr lang="pt-BR" b="1" i="1" dirty="0">
                <a:solidFill>
                  <a:srgbClr val="002060"/>
                </a:solidFill>
                <a:latin typeface="Arial Narrow" panose="020B0606020202030204" pitchFamily="34" charset="0"/>
              </a:rPr>
              <a:t>Poema épico do Descobrimento da Bahia</a:t>
            </a:r>
            <a:r>
              <a:rPr lang="pt-BR" b="1" dirty="0">
                <a:solidFill>
                  <a:srgbClr val="002060"/>
                </a:solidFill>
                <a:latin typeface="Arial Narrow" panose="020B0606020202030204" pitchFamily="34" charset="0"/>
              </a:rPr>
              <a:t>”, </a:t>
            </a:r>
            <a:r>
              <a:rPr lang="pt-BR" dirty="0">
                <a:solidFill>
                  <a:srgbClr val="404040"/>
                </a:solidFill>
                <a:latin typeface="Arial Narrow" panose="020B0606020202030204" pitchFamily="34" charset="0"/>
              </a:rPr>
              <a:t>baseia-se no modelo da epopeia tradicional: </a:t>
            </a:r>
          </a:p>
          <a:p>
            <a:pPr marL="0" indent="0" algn="just">
              <a:buNone/>
            </a:pPr>
            <a:endParaRPr lang="pt-BR" sz="1400" dirty="0">
              <a:solidFill>
                <a:srgbClr val="404040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pt-BR" dirty="0">
                <a:solidFill>
                  <a:srgbClr val="C00000"/>
                </a:solidFill>
                <a:latin typeface="Arial Narrow" panose="020B0606020202030204" pitchFamily="34" charset="0"/>
              </a:rPr>
              <a:t>proposição, invocação, dedicatória, narração e epílogo.</a:t>
            </a:r>
          </a:p>
          <a:p>
            <a:pPr marL="0" indent="0" algn="just">
              <a:buNone/>
            </a:pPr>
            <a:endParaRPr lang="pt-BR" sz="1400" dirty="0">
              <a:solidFill>
                <a:srgbClr val="C00000"/>
              </a:solidFill>
              <a:latin typeface="Arial Narrow" panose="020B0606020202030204" pitchFamily="34" charset="0"/>
            </a:endParaRPr>
          </a:p>
          <a:p>
            <a:pPr marL="0" indent="0" algn="just">
              <a:buNone/>
            </a:pPr>
            <a:endParaRPr lang="pt-BR" sz="1400" dirty="0">
              <a:solidFill>
                <a:srgbClr val="C00000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pt-BR" dirty="0">
                <a:latin typeface="Arial Narrow" panose="020B0606020202030204" pitchFamily="34" charset="0"/>
              </a:rPr>
              <a:t>A história de um português, o </a:t>
            </a:r>
            <a:r>
              <a:rPr lang="pt-BR" dirty="0">
                <a:solidFill>
                  <a:srgbClr val="003399"/>
                </a:solidFill>
                <a:latin typeface="Arial Narrow" panose="020B0606020202030204" pitchFamily="34" charset="0"/>
              </a:rPr>
              <a:t>Caramuru,</a:t>
            </a:r>
            <a:r>
              <a:rPr lang="pt-BR" dirty="0">
                <a:latin typeface="Arial Narrow" panose="020B0606020202030204" pitchFamily="34" charset="0"/>
              </a:rPr>
              <a:t> que após ter naufragado em terras brasileiras, passa a viver com os índios Tupinambás.</a:t>
            </a:r>
          </a:p>
          <a:p>
            <a:endParaRPr lang="pt-BR" altLang="pt-BR" sz="2400" dirty="0"/>
          </a:p>
        </p:txBody>
      </p:sp>
      <p:pic>
        <p:nvPicPr>
          <p:cNvPr id="23556" name="Picture 2">
            <a:extLst>
              <a:ext uri="{FF2B5EF4-FFF2-40B4-BE49-F238E27FC236}">
                <a16:creationId xmlns:a16="http://schemas.microsoft.com/office/drawing/2014/main" id="{7C475377-AB5C-494F-8A76-457046386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640" y="238332"/>
            <a:ext cx="2286000" cy="23590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7" descr="C:\Documents and Settings\isabellarossiley\Meus documentos\Imagens concurso prof autor\Caramuru_capa.jpg">
            <a:extLst>
              <a:ext uri="{FF2B5EF4-FFF2-40B4-BE49-F238E27FC236}">
                <a16:creationId xmlns:a16="http://schemas.microsoft.com/office/drawing/2014/main" id="{72C15FC2-D8E2-4DFE-AA47-32727F691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0640" y="3163888"/>
            <a:ext cx="2286000" cy="31226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844087"/>
      </p:ext>
    </p:extLst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ítulo 1">
            <a:extLst>
              <a:ext uri="{FF2B5EF4-FFF2-40B4-BE49-F238E27FC236}">
                <a16:creationId xmlns:a16="http://schemas.microsoft.com/office/drawing/2014/main" id="{6FED7C53-B923-448F-B2FA-28CBDBAD7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72" y="33994"/>
            <a:ext cx="6319161" cy="874726"/>
          </a:xfrm>
          <a:solidFill>
            <a:schemeClr val="bg1"/>
          </a:solidFill>
        </p:spPr>
        <p:txBody>
          <a:bodyPr/>
          <a:lstStyle/>
          <a:p>
            <a:br>
              <a:rPr lang="pt-BR" altLang="pt-BR" sz="1200" b="1" dirty="0"/>
            </a:br>
            <a:r>
              <a:rPr lang="pt-BR" altLang="pt-BR" b="1" dirty="0"/>
              <a:t>SANTA RITA DURÃO</a:t>
            </a:r>
          </a:p>
        </p:txBody>
      </p:sp>
      <p:sp>
        <p:nvSpPr>
          <p:cNvPr id="23555" name="Espaço Reservado para Conteúdo 2">
            <a:extLst>
              <a:ext uri="{FF2B5EF4-FFF2-40B4-BE49-F238E27FC236}">
                <a16:creationId xmlns:a16="http://schemas.microsoft.com/office/drawing/2014/main" id="{5715DF21-AFD1-4795-A966-881C470534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4968" y="1196752"/>
            <a:ext cx="8135288" cy="5140573"/>
          </a:xfrm>
          <a:solidFill>
            <a:schemeClr val="bg1"/>
          </a:solidFill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pt-BR" altLang="pt-BR" sz="2400" dirty="0"/>
              <a:t>	</a:t>
            </a:r>
            <a:endParaRPr lang="pt-BR" altLang="pt-BR" sz="1200" dirty="0"/>
          </a:p>
          <a:p>
            <a:pPr algn="just">
              <a:spcBef>
                <a:spcPts val="0"/>
              </a:spcBef>
            </a:pPr>
            <a:r>
              <a:rPr lang="pt-BR" altLang="pt-BR" sz="3200" b="1" dirty="0">
                <a:solidFill>
                  <a:srgbClr val="7030A0"/>
                </a:solidFill>
                <a:latin typeface="Arial Narrow" panose="020B0606020202030204" pitchFamily="34" charset="0"/>
              </a:rPr>
              <a:t>A obra Caramuru</a:t>
            </a:r>
            <a:r>
              <a:rPr lang="pt-BR" altLang="pt-BR" sz="3200" dirty="0">
                <a:latin typeface="Arial Narrow" panose="020B0606020202030204" pitchFamily="34" charset="0"/>
              </a:rPr>
              <a:t> se caracteriza pela exaltação da </a:t>
            </a:r>
            <a:r>
              <a:rPr lang="pt-BR" altLang="pt-BR" sz="3200" b="1" dirty="0">
                <a:solidFill>
                  <a:srgbClr val="FF0000"/>
                </a:solidFill>
                <a:latin typeface="Arial Narrow" panose="020B0606020202030204" pitchFamily="34" charset="0"/>
              </a:rPr>
              <a:t>paisagem brasileira </a:t>
            </a:r>
            <a:r>
              <a:rPr lang="pt-BR" altLang="pt-BR" sz="3200" dirty="0">
                <a:latin typeface="Arial Narrow" panose="020B0606020202030204" pitchFamily="34" charset="0"/>
              </a:rPr>
              <a:t>e narra a chegada dos </a:t>
            </a:r>
            <a:r>
              <a:rPr lang="pt-BR" altLang="pt-BR" sz="3200" b="1" dirty="0">
                <a:solidFill>
                  <a:srgbClr val="FF0000"/>
                </a:solidFill>
                <a:latin typeface="Arial Narrow" panose="020B0606020202030204" pitchFamily="34" charset="0"/>
              </a:rPr>
              <a:t>portugueses à Bahia</a:t>
            </a:r>
            <a:r>
              <a:rPr lang="pt-BR" altLang="pt-BR" sz="3200" dirty="0">
                <a:latin typeface="Arial Narrow" panose="020B0606020202030204" pitchFamily="34" charset="0"/>
              </a:rPr>
              <a:t>. </a:t>
            </a:r>
          </a:p>
          <a:p>
            <a:pPr marL="0" algn="just">
              <a:spcBef>
                <a:spcPts val="0"/>
              </a:spcBef>
              <a:buNone/>
            </a:pPr>
            <a:endParaRPr lang="pt-BR" altLang="pt-BR" sz="3200" dirty="0">
              <a:latin typeface="Arial Narrow" panose="020B0606020202030204" pitchFamily="34" charset="0"/>
            </a:endParaRPr>
          </a:p>
          <a:p>
            <a:pPr marL="114300" indent="-457200" algn="just">
              <a:lnSpc>
                <a:spcPct val="150000"/>
              </a:lnSpc>
              <a:spcBef>
                <a:spcPts val="0"/>
              </a:spcBef>
            </a:pPr>
            <a:r>
              <a:rPr lang="pt-BR" altLang="pt-BR" sz="3000" b="1" dirty="0">
                <a:solidFill>
                  <a:srgbClr val="7030A0"/>
                </a:solidFill>
                <a:latin typeface="Arial Narrow" panose="020B0606020202030204" pitchFamily="34" charset="0"/>
              </a:rPr>
              <a:t>Personagens principais</a:t>
            </a:r>
            <a:r>
              <a:rPr lang="pt-BR" altLang="pt-BR" sz="3000" dirty="0">
                <a:latin typeface="Arial Narrow" panose="020B0606020202030204" pitchFamily="34" charset="0"/>
              </a:rPr>
              <a:t>: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200" dirty="0">
              <a:latin typeface="Arial Narrow" panose="020B0606020202030204" pitchFamily="34" charset="0"/>
            </a:endParaRPr>
          </a:p>
          <a:p>
            <a:pPr marL="114300" indent="-457200" algn="just">
              <a:spcBef>
                <a:spcPts val="0"/>
              </a:spcBef>
            </a:pPr>
            <a:r>
              <a:rPr lang="pt-BR" altLang="pt-BR" sz="3000" dirty="0">
                <a:latin typeface="Arial Narrow" panose="020B0606020202030204" pitchFamily="34" charset="0"/>
              </a:rPr>
              <a:t>Português </a:t>
            </a:r>
            <a:r>
              <a:rPr lang="pt-BR" altLang="pt-BR" sz="3000" b="1" dirty="0">
                <a:solidFill>
                  <a:srgbClr val="FF0000"/>
                </a:solidFill>
                <a:latin typeface="Arial Narrow" panose="020B0606020202030204" pitchFamily="34" charset="0"/>
              </a:rPr>
              <a:t>Diogo Álvares Correia </a:t>
            </a:r>
            <a:r>
              <a:rPr lang="pt-BR" altLang="pt-BR" sz="3000" dirty="0">
                <a:latin typeface="Arial Narrow" panose="020B0606020202030204" pitchFamily="34" charset="0"/>
              </a:rPr>
              <a:t>(o Caramuru, o filho do trovão, na língua Tupinambá); 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altLang="pt-BR" sz="1200" dirty="0">
              <a:latin typeface="Arial Narrow" panose="020B0606020202030204" pitchFamily="34" charset="0"/>
            </a:endParaRPr>
          </a:p>
          <a:p>
            <a:pPr marL="114300" indent="-457200" algn="just">
              <a:spcBef>
                <a:spcPts val="0"/>
              </a:spcBef>
            </a:pPr>
            <a:r>
              <a:rPr lang="pt-BR" altLang="pt-BR" sz="3000" dirty="0">
                <a:latin typeface="Arial Narrow" panose="020B0606020202030204" pitchFamily="34" charset="0"/>
              </a:rPr>
              <a:t>as </a:t>
            </a:r>
            <a:r>
              <a:rPr lang="pt-BR" altLang="pt-BR" sz="3000" b="1" dirty="0">
                <a:solidFill>
                  <a:srgbClr val="002060"/>
                </a:solidFill>
                <a:latin typeface="Arial Narrow" panose="020B0606020202030204" pitchFamily="34" charset="0"/>
              </a:rPr>
              <a:t>índias Paraguaçu</a:t>
            </a:r>
            <a:r>
              <a:rPr lang="pt-BR" altLang="pt-BR" sz="3000" dirty="0">
                <a:latin typeface="Arial Narrow" panose="020B0606020202030204" pitchFamily="34" charset="0"/>
              </a:rPr>
              <a:t> e </a:t>
            </a:r>
            <a:r>
              <a:rPr lang="pt-BR" altLang="pt-BR" sz="3000" b="1" dirty="0">
                <a:solidFill>
                  <a:srgbClr val="FF0000"/>
                </a:solidFill>
                <a:latin typeface="Arial Narrow" panose="020B0606020202030204" pitchFamily="34" charset="0"/>
              </a:rPr>
              <a:t>Moema</a:t>
            </a:r>
            <a:r>
              <a:rPr lang="pt-BR" altLang="pt-BR" sz="3000" dirty="0">
                <a:latin typeface="Arial Narrow" panose="020B0606020202030204" pitchFamily="34" charset="0"/>
              </a:rPr>
              <a:t>.</a:t>
            </a:r>
          </a:p>
          <a:p>
            <a:endParaRPr lang="pt-BR" altLang="pt-BR" sz="24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98BC886-45BC-AEF1-3554-D3D679243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312" y="188640"/>
            <a:ext cx="3022720" cy="4050148"/>
          </a:xfrm>
          <a:prstGeom prst="rect">
            <a:avLst/>
          </a:prstGeom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C784FD4-1D25-CACF-9B38-E89524623E4A}"/>
              </a:ext>
            </a:extLst>
          </p:cNvPr>
          <p:cNvSpPr txBox="1"/>
          <p:nvPr/>
        </p:nvSpPr>
        <p:spPr>
          <a:xfrm>
            <a:off x="8807624" y="4455230"/>
            <a:ext cx="3384376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rgbClr val="003399"/>
                </a:solidFill>
              </a:rPr>
              <a:t>DIOGO ÁLVARES CORREA, nasceu por volta de 1475, não se sabe se em V</a:t>
            </a:r>
            <a:r>
              <a:rPr lang="pt-BR" b="1" dirty="0">
                <a:solidFill>
                  <a:srgbClr val="003399"/>
                </a:solidFill>
              </a:rPr>
              <a:t>iana do Castelo ou Galiza </a:t>
            </a:r>
            <a:r>
              <a:rPr lang="pt-BR" dirty="0">
                <a:solidFill>
                  <a:srgbClr val="003399"/>
                </a:solidFill>
              </a:rPr>
              <a:t>e morreu, em 1557, em </a:t>
            </a:r>
            <a:r>
              <a:rPr lang="pt-BR" b="1" dirty="0">
                <a:solidFill>
                  <a:srgbClr val="003399"/>
                </a:solidFill>
              </a:rPr>
              <a:t>Tatuapara</a:t>
            </a:r>
            <a:r>
              <a:rPr lang="pt-BR" dirty="0">
                <a:solidFill>
                  <a:srgbClr val="003399"/>
                </a:solidFill>
              </a:rPr>
              <a:t>, que hoje chamamos de </a:t>
            </a:r>
            <a:r>
              <a:rPr lang="pt-BR" b="1" dirty="0">
                <a:solidFill>
                  <a:srgbClr val="003399"/>
                </a:solidFill>
              </a:rPr>
              <a:t>Praia do Forte, </a:t>
            </a:r>
            <a:r>
              <a:rPr lang="pt-BR" b="1" dirty="0" err="1">
                <a:solidFill>
                  <a:srgbClr val="003399"/>
                </a:solidFill>
              </a:rPr>
              <a:t>Salvador-BA</a:t>
            </a:r>
            <a:r>
              <a:rPr lang="pt-BR" b="1" dirty="0">
                <a:solidFill>
                  <a:srgbClr val="003399"/>
                </a:solidFill>
              </a:rPr>
              <a:t>.</a:t>
            </a: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670527f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0"/>
            <a:ext cx="5822950" cy="685800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innerShdw blurRad="63500" dist="50800" dir="16200000">
              <a:prstClr val="black">
                <a:alpha val="50000"/>
              </a:prstClr>
            </a:inn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>
        <p14:ripple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3CC">
            <a:alpha val="3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B6E5F9A-8B8E-B62A-4B05-0B894CEEF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5" y="944314"/>
            <a:ext cx="8013750" cy="5581030"/>
          </a:xfrm>
          <a:prstGeom prst="rect">
            <a:avLst/>
          </a:prstGeom>
          <a:ln>
            <a:noFill/>
          </a:ln>
          <a:effectLst>
            <a:glow rad="228600">
              <a:srgbClr val="00CC66"/>
            </a:glow>
            <a:outerShdw blurRad="190500" dist="228600" dir="2700000" algn="ctr">
              <a:srgbClr val="000000">
                <a:alpha val="30000"/>
              </a:srgbClr>
            </a:outerShdw>
            <a:softEdge rad="8128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FAD28BF-5E6F-8178-B857-9CA3CAA68690}"/>
              </a:ext>
            </a:extLst>
          </p:cNvPr>
          <p:cNvSpPr txBox="1"/>
          <p:nvPr/>
        </p:nvSpPr>
        <p:spPr>
          <a:xfrm>
            <a:off x="1559495" y="116632"/>
            <a:ext cx="9145016" cy="523220"/>
          </a:xfrm>
          <a:prstGeom prst="rect">
            <a:avLst/>
          </a:prstGeom>
          <a:solidFill>
            <a:srgbClr val="008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002060"/>
                </a:solidFill>
                <a:highlight>
                  <a:srgbClr val="FFFF00"/>
                </a:highlight>
              </a:rPr>
              <a:t>CARAMURU, A INVENÇÃO DO BRASIL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A900F58-DB96-93DA-FB06-195F21D74F1E}"/>
              </a:ext>
            </a:extLst>
          </p:cNvPr>
          <p:cNvSpPr txBox="1"/>
          <p:nvPr/>
        </p:nvSpPr>
        <p:spPr>
          <a:xfrm>
            <a:off x="8760296" y="6018317"/>
            <a:ext cx="26642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Filme de Guel Arraes</a:t>
            </a:r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D5CD3872-CB6F-63D5-2805-1CAAF6E26392}"/>
              </a:ext>
            </a:extLst>
          </p:cNvPr>
          <p:cNvCxnSpPr/>
          <p:nvPr/>
        </p:nvCxnSpPr>
        <p:spPr>
          <a:xfrm rot="16200000" flipH="1">
            <a:off x="8476088" y="1177855"/>
            <a:ext cx="792088" cy="504056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954BC35-4C9A-FA32-5A3C-408D47903D6A}"/>
              </a:ext>
            </a:extLst>
          </p:cNvPr>
          <p:cNvSpPr txBox="1"/>
          <p:nvPr/>
        </p:nvSpPr>
        <p:spPr>
          <a:xfrm>
            <a:off x="9309005" y="1268760"/>
            <a:ext cx="2763659" cy="30190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BÉBORAH SECO, ATRIZ  REPRESENTOU A INDÍGENA MOEMA</a:t>
            </a:r>
          </a:p>
        </p:txBody>
      </p:sp>
    </p:spTree>
    <p:extLst>
      <p:ext uri="{BB962C8B-B14F-4D97-AF65-F5344CB8AC3E}">
        <p14:creationId xmlns:p14="http://schemas.microsoft.com/office/powerpoint/2010/main" val="36971848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311702D-0C81-A4FA-EAEB-E8BF67EDBE54}"/>
              </a:ext>
            </a:extLst>
          </p:cNvPr>
          <p:cNvSpPr txBox="1"/>
          <p:nvPr/>
        </p:nvSpPr>
        <p:spPr>
          <a:xfrm>
            <a:off x="7464152" y="977066"/>
            <a:ext cx="4392488" cy="4455835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400" dirty="0"/>
              <a:t> </a:t>
            </a:r>
            <a:r>
              <a:rPr lang="pt-BR" sz="2400" b="1" dirty="0">
                <a:solidFill>
                  <a:srgbClr val="002060"/>
                </a:solidFill>
              </a:rPr>
              <a:t>POR VOLTA DE 1510, DIOGO, UM NOBRE PORTUGUÊS, NAUFRAGOU NAS CERCANIAS DO RIO VERMELHO E FOI ENCONTRADO POR UMA ÍNDIGENA TUPINAMBÁ, PARAGUAÇU.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CFC7D00-FF5B-873A-9C84-A3E4C898F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951657"/>
            <a:ext cx="6619875" cy="47625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A9855B91-726A-1209-B6A9-416BE41F8F18}"/>
              </a:ext>
            </a:extLst>
          </p:cNvPr>
          <p:cNvCxnSpPr>
            <a:cxnSpLocks/>
          </p:cNvCxnSpPr>
          <p:nvPr/>
        </p:nvCxnSpPr>
        <p:spPr>
          <a:xfrm>
            <a:off x="3619411" y="4660724"/>
            <a:ext cx="3988757" cy="1800200"/>
          </a:xfrm>
          <a:prstGeom prst="bentConnector3">
            <a:avLst/>
          </a:prstGeom>
          <a:ln w="28575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BDB53815-7CD9-B3D7-C1DC-420FE2EF93C6}"/>
              </a:ext>
            </a:extLst>
          </p:cNvPr>
          <p:cNvSpPr txBox="1"/>
          <p:nvPr/>
        </p:nvSpPr>
        <p:spPr>
          <a:xfrm>
            <a:off x="7768644" y="6093296"/>
            <a:ext cx="4304020" cy="456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rgbClr val="C00000"/>
                </a:solidFill>
                <a:latin typeface="Arial Narrow" panose="020B0606020202030204" pitchFamily="34" charset="0"/>
              </a:rPr>
              <a:t>SELTON MELO, ATOR, COMO CARAMURU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13841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1AFE087-0057-FCDC-1CE3-A695D9A81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548680"/>
            <a:ext cx="7992888" cy="532859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C62F8CD-9A19-39F0-896A-9859001B2B17}"/>
              </a:ext>
            </a:extLst>
          </p:cNvPr>
          <p:cNvSpPr txBox="1"/>
          <p:nvPr/>
        </p:nvSpPr>
        <p:spPr>
          <a:xfrm>
            <a:off x="8472264" y="564437"/>
            <a:ext cx="3600400" cy="5624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700" b="1" dirty="0">
                <a:solidFill>
                  <a:srgbClr val="002060"/>
                </a:solidFill>
              </a:rPr>
              <a:t>CAMILA PITANGA, ATRIZ QUE REPRESENTOU A INDÍGENA PARAGUAÇU, FILHA DOS  FILHA DO CHEFE DOS TUPINAMBÁS, TAPARICA.</a:t>
            </a:r>
          </a:p>
        </p:txBody>
      </p:sp>
    </p:spTree>
    <p:extLst>
      <p:ext uri="{BB962C8B-B14F-4D97-AF65-F5344CB8AC3E}">
        <p14:creationId xmlns:p14="http://schemas.microsoft.com/office/powerpoint/2010/main" val="28648872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39933">
            <a:alpha val="9372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940E68C-202E-1954-98AE-0DA5AAB4D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08" y="268468"/>
            <a:ext cx="3902652" cy="543441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2C488EF-5FBF-244D-843F-1D6502B06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366" y="271481"/>
            <a:ext cx="6062690" cy="379465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0E3FCFB-90DF-AF4B-3624-265C20388E59}"/>
              </a:ext>
            </a:extLst>
          </p:cNvPr>
          <p:cNvSpPr txBox="1"/>
          <p:nvPr/>
        </p:nvSpPr>
        <p:spPr>
          <a:xfrm>
            <a:off x="5822556" y="4369097"/>
            <a:ext cx="6106092" cy="168379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400" b="1" dirty="0">
                <a:solidFill>
                  <a:srgbClr val="003399"/>
                </a:solidFill>
                <a:latin typeface="Arial Narrow" panose="020B0606020202030204" pitchFamily="34" charset="0"/>
              </a:rPr>
              <a:t>REGISTRO DE BATISMO NA IGREJA FRANCESA DA INDÍGENA PARAGUAÇU, QUE PASSOU A SE CHAMAR CATHARINE DU BRÉSIL, EM 1528.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35C045E-962A-2EEE-4BB6-99497A48AE1D}"/>
              </a:ext>
            </a:extLst>
          </p:cNvPr>
          <p:cNvSpPr txBox="1"/>
          <p:nvPr/>
        </p:nvSpPr>
        <p:spPr>
          <a:xfrm>
            <a:off x="119336" y="5877272"/>
            <a:ext cx="548719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3399"/>
                </a:solidFill>
                <a:latin typeface="Arial Narrow" panose="020B0606020202030204" pitchFamily="34" charset="0"/>
              </a:rPr>
              <a:t>ESTÁTUA DE CATHARINA, em 2 de julho, no Largo do Campo Grande, Salvador –BA.</a:t>
            </a:r>
          </a:p>
        </p:txBody>
      </p:sp>
    </p:spTree>
    <p:extLst>
      <p:ext uri="{BB962C8B-B14F-4D97-AF65-F5344CB8AC3E}">
        <p14:creationId xmlns:p14="http://schemas.microsoft.com/office/powerpoint/2010/main" val="1353655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ítulo 1">
            <a:extLst>
              <a:ext uri="{FF2B5EF4-FFF2-40B4-BE49-F238E27FC236}">
                <a16:creationId xmlns:a16="http://schemas.microsoft.com/office/drawing/2014/main" id="{A54E422F-8A4F-40B6-961F-71A42C9C0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9974" y="7233"/>
            <a:ext cx="6398925" cy="1490375"/>
          </a:xfrm>
          <a:gradFill flip="none" rotWithShape="1">
            <a:gsLst>
              <a:gs pos="0">
                <a:srgbClr val="00B050"/>
              </a:gs>
              <a:gs pos="23000">
                <a:schemeClr val="accent6">
                  <a:lumMod val="89000"/>
                </a:schemeClr>
              </a:gs>
              <a:gs pos="52000">
                <a:srgbClr val="002060"/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0000"/>
            </a:solidFill>
          </a:ln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algn="l" eaLnBrk="1" hangingPunct="1">
              <a:lnSpc>
                <a:spcPct val="90000"/>
              </a:lnSpc>
            </a:pPr>
            <a:br>
              <a:rPr lang="en-US" altLang="pt-BR" sz="3500" b="1" dirty="0"/>
            </a:br>
            <a:r>
              <a:rPr lang="en-US" altLang="pt-BR" sz="3500" b="1" dirty="0"/>
              <a:t>O SÉCULO DAS LUZES</a:t>
            </a:r>
            <a:br>
              <a:rPr lang="en-US" altLang="pt-BR" sz="3500" b="1" dirty="0"/>
            </a:br>
            <a:endParaRPr lang="en-US" altLang="pt-BR" sz="3500" b="1" dirty="0"/>
          </a:p>
        </p:txBody>
      </p:sp>
      <p:pic>
        <p:nvPicPr>
          <p:cNvPr id="2" name="Imagem 1" descr="Uma imagem contendo interior, parede, vestuário, edifício&#10;&#10;Descrição gerada automaticamente">
            <a:extLst>
              <a:ext uri="{FF2B5EF4-FFF2-40B4-BE49-F238E27FC236}">
                <a16:creationId xmlns:a16="http://schemas.microsoft.com/office/drawing/2014/main" id="{D017D34E-F60C-4863-A5BE-6744DBE5F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6" r="-5" b="-5"/>
          <a:stretch/>
        </p:blipFill>
        <p:spPr>
          <a:xfrm>
            <a:off x="5809974" y="1497608"/>
            <a:ext cx="2950322" cy="293950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7171" name="Espaço Reservado para Conteúdo 2">
            <a:extLst>
              <a:ext uri="{FF2B5EF4-FFF2-40B4-BE49-F238E27FC236}">
                <a16:creationId xmlns:a16="http://schemas.microsoft.com/office/drawing/2014/main" id="{7A025754-7E14-491D-B34C-C0EC2C024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27" y="4437112"/>
            <a:ext cx="12186573" cy="2304256"/>
          </a:xfrm>
          <a:solidFill>
            <a:schemeClr val="tx1"/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indent="-228600" algn="just"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altLang="pt-BR" b="1" dirty="0">
                <a:solidFill>
                  <a:srgbClr val="FF0000"/>
                </a:solidFill>
                <a:latin typeface="Arial Narrow" panose="020B0606020202030204" pitchFamily="34" charset="0"/>
              </a:rPr>
              <a:t>O</a:t>
            </a:r>
            <a:r>
              <a:rPr lang="en-US" altLang="pt-BR" b="1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altLang="pt-BR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Iluminismo</a:t>
            </a:r>
            <a:r>
              <a:rPr lang="en-US" altLang="pt-BR" b="1" dirty="0">
                <a:solidFill>
                  <a:srgbClr val="FF0000"/>
                </a:solidFill>
                <a:latin typeface="Arial Narrow" panose="020B0606020202030204" pitchFamily="34" charset="0"/>
              </a:rPr>
              <a:t> - </a:t>
            </a:r>
            <a:r>
              <a:rPr lang="en-US" altLang="pt-BR" sz="2500" dirty="0">
                <a:solidFill>
                  <a:schemeClr val="bg1"/>
                </a:solidFill>
                <a:latin typeface="Arial Narrow" panose="020B0606020202030204" pitchFamily="34" charset="0"/>
              </a:rPr>
              <a:t>Conjunto de </a:t>
            </a:r>
            <a:r>
              <a:rPr lang="en-US" altLang="pt-BR" sz="2500" dirty="0" err="1">
                <a:solidFill>
                  <a:schemeClr val="bg1"/>
                </a:solidFill>
                <a:latin typeface="Arial Narrow" panose="020B0606020202030204" pitchFamily="34" charset="0"/>
              </a:rPr>
              <a:t>tendências</a:t>
            </a:r>
            <a:r>
              <a:rPr lang="en-US" altLang="pt-BR" sz="25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altLang="pt-BR" sz="2500" b="1" dirty="0" err="1">
                <a:solidFill>
                  <a:srgbClr val="003399"/>
                </a:solidFill>
                <a:latin typeface="Arial Narrow" panose="020B0606020202030204" pitchFamily="34" charset="0"/>
              </a:rPr>
              <a:t>ideológicas</a:t>
            </a:r>
            <a:r>
              <a:rPr lang="en-US" altLang="pt-BR" sz="2500" b="1" dirty="0">
                <a:solidFill>
                  <a:srgbClr val="003399"/>
                </a:solidFill>
                <a:latin typeface="Arial Narrow" panose="020B0606020202030204" pitchFamily="34" charset="0"/>
              </a:rPr>
              <a:t>, </a:t>
            </a:r>
            <a:r>
              <a:rPr lang="en-US" altLang="pt-BR" sz="2500" b="1" dirty="0" err="1">
                <a:solidFill>
                  <a:srgbClr val="003399"/>
                </a:solidFill>
                <a:latin typeface="Arial Narrow" panose="020B0606020202030204" pitchFamily="34" charset="0"/>
              </a:rPr>
              <a:t>filosóficas</a:t>
            </a:r>
            <a:r>
              <a:rPr lang="en-US" altLang="pt-BR" sz="2500" b="1" dirty="0">
                <a:solidFill>
                  <a:srgbClr val="003399"/>
                </a:solidFill>
                <a:latin typeface="Arial Narrow" panose="020B0606020202030204" pitchFamily="34" charset="0"/>
              </a:rPr>
              <a:t> e </a:t>
            </a:r>
            <a:r>
              <a:rPr lang="en-US" altLang="pt-BR" sz="2500" b="1" dirty="0" err="1">
                <a:solidFill>
                  <a:srgbClr val="003399"/>
                </a:solidFill>
                <a:latin typeface="Arial Narrow" panose="020B0606020202030204" pitchFamily="34" charset="0"/>
              </a:rPr>
              <a:t>científicas</a:t>
            </a:r>
            <a:r>
              <a:rPr lang="en-US" altLang="pt-BR" sz="2500" b="1" dirty="0">
                <a:solidFill>
                  <a:srgbClr val="003399"/>
                </a:solidFill>
                <a:latin typeface="Arial Narrow" panose="020B0606020202030204" pitchFamily="34" charset="0"/>
              </a:rPr>
              <a:t> </a:t>
            </a:r>
            <a:r>
              <a:rPr lang="en-US" altLang="pt-BR" sz="2500" dirty="0" err="1">
                <a:solidFill>
                  <a:schemeClr val="bg1"/>
                </a:solidFill>
                <a:latin typeface="Arial Narrow" panose="020B0606020202030204" pitchFamily="34" charset="0"/>
              </a:rPr>
              <a:t>desenvolvidas</a:t>
            </a:r>
            <a:r>
              <a:rPr lang="en-US" altLang="pt-BR" sz="2500" dirty="0">
                <a:solidFill>
                  <a:schemeClr val="bg1"/>
                </a:solidFill>
                <a:latin typeface="Arial Narrow" panose="020B0606020202030204" pitchFamily="34" charset="0"/>
              </a:rPr>
              <a:t> no </a:t>
            </a:r>
            <a:r>
              <a:rPr lang="en-US" altLang="pt-BR" sz="2500" dirty="0" err="1">
                <a:solidFill>
                  <a:schemeClr val="bg1"/>
                </a:solidFill>
                <a:latin typeface="Arial Narrow" panose="020B0606020202030204" pitchFamily="34" charset="0"/>
              </a:rPr>
              <a:t>século</a:t>
            </a:r>
            <a:r>
              <a:rPr lang="en-US" altLang="pt-BR" sz="25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altLang="pt-BR" sz="2500" b="1" dirty="0">
                <a:solidFill>
                  <a:schemeClr val="bg1"/>
                </a:solidFill>
                <a:latin typeface="Arial Narrow" panose="020B0606020202030204" pitchFamily="34" charset="0"/>
              </a:rPr>
              <a:t>XVIII</a:t>
            </a:r>
            <a:r>
              <a:rPr lang="en-US" altLang="pt-BR" sz="2500" dirty="0">
                <a:solidFill>
                  <a:schemeClr val="bg1"/>
                </a:solidFill>
                <a:latin typeface="Arial Narrow" panose="020B0606020202030204" pitchFamily="34" charset="0"/>
              </a:rPr>
              <a:t>, </a:t>
            </a:r>
            <a:r>
              <a:rPr lang="en-US" altLang="pt-BR" sz="2500" dirty="0" err="1">
                <a:solidFill>
                  <a:schemeClr val="bg1"/>
                </a:solidFill>
                <a:latin typeface="Arial Narrow" panose="020B0606020202030204" pitchFamily="34" charset="0"/>
              </a:rPr>
              <a:t>resultante</a:t>
            </a:r>
            <a:r>
              <a:rPr lang="en-US" altLang="pt-BR" sz="2500" dirty="0">
                <a:solidFill>
                  <a:schemeClr val="bg1"/>
                </a:solidFill>
                <a:latin typeface="Arial Narrow" panose="020B0606020202030204" pitchFamily="34" charset="0"/>
              </a:rPr>
              <a:t> da recuperação de um </a:t>
            </a:r>
            <a:r>
              <a:rPr lang="en-US" altLang="pt-BR" sz="25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espírito</a:t>
            </a:r>
            <a:r>
              <a:rPr lang="en-US" altLang="pt-BR" sz="2500" b="1" dirty="0">
                <a:solidFill>
                  <a:schemeClr val="bg1"/>
                </a:solidFill>
                <a:latin typeface="Arial Narrow" panose="020B0606020202030204" pitchFamily="34" charset="0"/>
              </a:rPr>
              <a:t> experimental</a:t>
            </a:r>
            <a:r>
              <a:rPr lang="en-US" altLang="pt-BR" sz="2500" dirty="0">
                <a:solidFill>
                  <a:schemeClr val="bg1"/>
                </a:solidFill>
                <a:latin typeface="Arial Narrow" panose="020B0606020202030204" pitchFamily="34" charset="0"/>
              </a:rPr>
              <a:t>, </a:t>
            </a:r>
            <a:r>
              <a:rPr lang="en-US" altLang="pt-BR" sz="2500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racional</a:t>
            </a:r>
            <a:r>
              <a:rPr lang="en-US" altLang="pt-BR" sz="2500" dirty="0">
                <a:solidFill>
                  <a:schemeClr val="bg1"/>
                </a:solidFill>
                <a:latin typeface="Arial Narrow" panose="020B0606020202030204" pitchFamily="34" charset="0"/>
              </a:rPr>
              <a:t>, </a:t>
            </a:r>
            <a:r>
              <a:rPr lang="en-US" altLang="pt-BR" sz="2500" dirty="0" err="1">
                <a:solidFill>
                  <a:schemeClr val="bg1"/>
                </a:solidFill>
                <a:latin typeface="Arial Narrow" panose="020B0606020202030204" pitchFamily="34" charset="0"/>
              </a:rPr>
              <a:t>voltado</a:t>
            </a:r>
            <a:r>
              <a:rPr lang="en-US" altLang="pt-BR" sz="25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altLang="pt-BR" sz="2500" dirty="0" err="1">
                <a:solidFill>
                  <a:schemeClr val="bg1"/>
                </a:solidFill>
                <a:latin typeface="Arial Narrow" panose="020B0606020202030204" pitchFamily="34" charset="0"/>
              </a:rPr>
              <a:t>ao</a:t>
            </a:r>
            <a:r>
              <a:rPr lang="en-US" altLang="pt-BR" sz="25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en-US" altLang="pt-BR" sz="2500" b="1" u="sng" dirty="0">
                <a:solidFill>
                  <a:schemeClr val="bg1"/>
                </a:solidFill>
                <a:latin typeface="Arial Narrow" panose="020B0606020202030204" pitchFamily="34" charset="0"/>
              </a:rPr>
              <a:t>saber </a:t>
            </a:r>
            <a:r>
              <a:rPr lang="en-US" altLang="pt-BR" sz="2500" b="1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enciclopédico</a:t>
            </a:r>
            <a:r>
              <a:rPr lang="en-US" altLang="pt-BR" sz="2500" b="1" u="sng" dirty="0">
                <a:solidFill>
                  <a:schemeClr val="bg1"/>
                </a:solidFill>
                <a:latin typeface="Arial Narrow" panose="020B0606020202030204" pitchFamily="34" charset="0"/>
              </a:rPr>
              <a:t>, </a:t>
            </a:r>
            <a:r>
              <a:rPr lang="en-US" altLang="pt-BR" sz="2500" b="1" u="sng" dirty="0" err="1">
                <a:solidFill>
                  <a:schemeClr val="bg1"/>
                </a:solidFill>
                <a:latin typeface="Arial Narrow" panose="020B0606020202030204" pitchFamily="34" charset="0"/>
              </a:rPr>
              <a:t>científico</a:t>
            </a:r>
            <a:r>
              <a:rPr lang="en-US" altLang="pt-BR" sz="2500" b="1" u="sng" dirty="0">
                <a:solidFill>
                  <a:schemeClr val="bg1"/>
                </a:solidFill>
                <a:latin typeface="Arial Narrow" panose="020B0606020202030204" pitchFamily="34" charset="0"/>
              </a:rPr>
              <a:t>.</a:t>
            </a:r>
            <a:r>
              <a:rPr lang="en-US" altLang="pt-BR" sz="2500" dirty="0">
                <a:latin typeface="Arial Narrow" panose="020B0606020202030204" pitchFamily="34" charset="0"/>
              </a:rPr>
              <a:t>.  </a:t>
            </a:r>
            <a:endParaRPr lang="en-US" altLang="pt-BR" sz="17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68FDFB5-2610-4FEC-0EB5-E17270852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312" y="1497608"/>
            <a:ext cx="3254728" cy="293950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06EC11C-9F68-57FF-F4C1-D86C55D4A615}"/>
              </a:ext>
            </a:extLst>
          </p:cNvPr>
          <p:cNvSpPr txBox="1"/>
          <p:nvPr/>
        </p:nvSpPr>
        <p:spPr>
          <a:xfrm>
            <a:off x="-1" y="3490665"/>
            <a:ext cx="5375921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Arial Narrow" panose="020B0606020202030204" pitchFamily="34" charset="0"/>
              </a:rPr>
              <a:t>A Morte de Sócrates</a:t>
            </a:r>
            <a:r>
              <a:rPr lang="pt-BR" dirty="0">
                <a:solidFill>
                  <a:schemeClr val="bg1"/>
                </a:solidFill>
                <a:latin typeface="Arial Narrow" panose="020B0606020202030204" pitchFamily="34" charset="0"/>
              </a:rPr>
              <a:t>, Jacques-Louis David, 1787. Óleo sobre tela. Metropolitan </a:t>
            </a:r>
            <a:r>
              <a:rPr lang="pt-BR" dirty="0" err="1">
                <a:solidFill>
                  <a:schemeClr val="bg1"/>
                </a:solidFill>
                <a:latin typeface="Arial Narrow" panose="020B0606020202030204" pitchFamily="34" charset="0"/>
              </a:rPr>
              <a:t>Museum</a:t>
            </a:r>
            <a:r>
              <a:rPr lang="pt-BR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Arial Narrow" panose="020B0606020202030204" pitchFamily="34" charset="0"/>
              </a:rPr>
              <a:t>of</a:t>
            </a:r>
            <a:r>
              <a:rPr lang="pt-BR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Arial Narrow" panose="020B0606020202030204" pitchFamily="34" charset="0"/>
              </a:rPr>
              <a:t>Art</a:t>
            </a:r>
            <a:r>
              <a:rPr lang="pt-BR" dirty="0">
                <a:solidFill>
                  <a:schemeClr val="bg1"/>
                </a:solidFill>
                <a:latin typeface="Arial Narrow" panose="020B0606020202030204" pitchFamily="34" charset="0"/>
              </a:rPr>
              <a:t>, Nova Iorque -EUA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2FE101A-225E-C4AF-1B10-0DA22E3D9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6944"/>
            <a:ext cx="5375921" cy="345060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newsfla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animBg="1"/>
      <p:bldP spid="7171" grpId="0" build="p" animBg="1"/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BFA35BE-28BB-3D1F-44FE-4F31B2284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620688"/>
            <a:ext cx="5884236" cy="54006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79167F1-768D-50AB-CF91-5D1EDC40F565}"/>
              </a:ext>
            </a:extLst>
          </p:cNvPr>
          <p:cNvSpPr txBox="1"/>
          <p:nvPr/>
        </p:nvSpPr>
        <p:spPr>
          <a:xfrm>
            <a:off x="6816080" y="756343"/>
            <a:ext cx="5256584" cy="512928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800" b="1" dirty="0">
                <a:solidFill>
                  <a:srgbClr val="002060"/>
                </a:solidFill>
              </a:rPr>
              <a:t>IGREJA DA GRAÇA, FUNDADA POR DIOGO ÁLVARES CORREA E PARAGUAÇU, CERCA DE 1536, UMA DAS MAIS ANTIGAS DE SALVADOR-BA</a:t>
            </a:r>
          </a:p>
        </p:txBody>
      </p:sp>
    </p:spTree>
    <p:extLst>
      <p:ext uri="{BB962C8B-B14F-4D97-AF65-F5344CB8AC3E}">
        <p14:creationId xmlns:p14="http://schemas.microsoft.com/office/powerpoint/2010/main" val="16864990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9CC90D-B2DF-449A-92B6-806F8E7A7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2344" y="142380"/>
            <a:ext cx="2664296" cy="936105"/>
          </a:xfrm>
          <a:solidFill>
            <a:schemeClr val="bg1"/>
          </a:solidFill>
        </p:spPr>
        <p:txBody>
          <a:bodyPr vert="horz" wrap="square" lIns="3600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42900" indent="-342900">
              <a:spcBef>
                <a:spcPts val="0"/>
              </a:spcBef>
            </a:pPr>
            <a:br>
              <a:rPr lang="pt-BR" sz="2800" dirty="0">
                <a:solidFill>
                  <a:srgbClr val="000000"/>
                </a:solidFill>
                <a:highlight>
                  <a:srgbClr val="00FFFF"/>
                </a:highlight>
                <a:ea typeface="+mn-ea"/>
                <a:cs typeface="+mn-cs"/>
              </a:rPr>
            </a:br>
            <a:br>
              <a:rPr lang="pt-BR" sz="1400" dirty="0">
                <a:solidFill>
                  <a:srgbClr val="000000"/>
                </a:solidFill>
                <a:highlight>
                  <a:srgbClr val="00FFFF"/>
                </a:highlight>
                <a:ea typeface="+mn-ea"/>
                <a:cs typeface="+mn-cs"/>
              </a:rPr>
            </a:br>
            <a:r>
              <a:rPr lang="pt-BR" sz="1400" b="1" dirty="0">
                <a:solidFill>
                  <a:srgbClr val="C00000"/>
                </a:solidFill>
                <a:ea typeface="+mn-ea"/>
                <a:cs typeface="+mn-cs"/>
              </a:rPr>
              <a:t> PARÓDIA – AUTOR DESCONHECIDO</a:t>
            </a:r>
            <a:br>
              <a:rPr lang="pt-BR" sz="2800" dirty="0">
                <a:solidFill>
                  <a:srgbClr val="000000"/>
                </a:solidFill>
                <a:ea typeface="+mn-ea"/>
                <a:cs typeface="+mn-cs"/>
              </a:rPr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B92677-D0E4-4446-8748-0D570F3720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5361" y="1484785"/>
            <a:ext cx="5184576" cy="5259329"/>
          </a:xfr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pPr marL="0" indent="0" algn="ctr">
              <a:buNone/>
            </a:pPr>
            <a:endParaRPr lang="pt-BR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pt-BR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Quero uma vida no campo</a:t>
            </a:r>
          </a:p>
          <a:p>
            <a:pPr marL="0" indent="0" algn="ctr">
              <a:buNone/>
            </a:pPr>
            <a:r>
              <a:rPr lang="pt-BR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 seja muito simplória</a:t>
            </a:r>
          </a:p>
          <a:p>
            <a:pPr marL="0" indent="0" algn="ctr">
              <a:buNone/>
            </a:pPr>
            <a:r>
              <a:rPr lang="pt-BR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Curtindo o Arcadismo</a:t>
            </a:r>
          </a:p>
          <a:p>
            <a:pPr marL="0" indent="0" algn="ctr">
              <a:buNone/>
            </a:pPr>
            <a:r>
              <a:rPr lang="pt-BR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Isso vai ser a glória</a:t>
            </a:r>
          </a:p>
          <a:p>
            <a:pPr marL="0" indent="0" algn="ctr">
              <a:buNone/>
            </a:pPr>
            <a:endParaRPr lang="pt-BR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pt-BR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Voltou o ideal clássico</a:t>
            </a:r>
          </a:p>
          <a:p>
            <a:pPr marL="0" indent="0" algn="ctr">
              <a:buNone/>
            </a:pPr>
            <a:r>
              <a:rPr lang="pt-BR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Valorizando o bucolismo</a:t>
            </a:r>
          </a:p>
          <a:p>
            <a:pPr marL="0" indent="0" algn="ctr">
              <a:buNone/>
            </a:pPr>
            <a:r>
              <a:rPr lang="pt-BR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Buscando o equilíbrio</a:t>
            </a:r>
          </a:p>
          <a:p>
            <a:pPr marL="0" indent="0" algn="ctr">
              <a:buNone/>
            </a:pPr>
            <a:r>
              <a:rPr lang="pt-BR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Clareza e </a:t>
            </a:r>
            <a:r>
              <a:rPr lang="pt-BR" sz="26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pastoralismo</a:t>
            </a:r>
            <a:endParaRPr lang="pt-BR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F42DB84-608A-44F2-B2DB-3AE8D357E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88088" y="1484784"/>
            <a:ext cx="4752528" cy="5259328"/>
          </a:xfrm>
          <a:solidFill>
            <a:schemeClr val="bg1"/>
          </a:solidFill>
        </p:spPr>
        <p:txBody>
          <a:bodyPr/>
          <a:lstStyle/>
          <a:p>
            <a:pPr marL="0" indent="0" algn="ctr">
              <a:buNone/>
            </a:pPr>
            <a:endParaRPr lang="pt-BR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pt-BR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Ironiza clero e nobreza</a:t>
            </a:r>
          </a:p>
          <a:p>
            <a:pPr marL="0" indent="0" algn="ctr">
              <a:buNone/>
            </a:pPr>
            <a:r>
              <a:rPr lang="pt-BR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escrachado do Bocage</a:t>
            </a:r>
          </a:p>
          <a:p>
            <a:pPr marL="0" indent="0" algn="ctr">
              <a:buNone/>
            </a:pPr>
            <a:r>
              <a:rPr lang="pt-BR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 é um poeta português</a:t>
            </a:r>
          </a:p>
          <a:p>
            <a:pPr marL="0" indent="0" algn="ctr">
              <a:buNone/>
            </a:pPr>
            <a:r>
              <a:rPr lang="pt-BR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 gosta da obscenidades</a:t>
            </a:r>
          </a:p>
          <a:p>
            <a:pPr marL="0" indent="0" algn="ctr">
              <a:buNone/>
            </a:pPr>
            <a:endParaRPr lang="pt-BR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pt-BR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 não se limita ao bucólico</a:t>
            </a:r>
          </a:p>
          <a:p>
            <a:pPr marL="0" indent="0" algn="ctr">
              <a:buNone/>
            </a:pPr>
            <a:r>
              <a:rPr lang="pt-BR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Antecipa o Romantismo</a:t>
            </a:r>
          </a:p>
          <a:p>
            <a:pPr marL="0" indent="0" algn="ctr">
              <a:buNone/>
            </a:pPr>
            <a:r>
              <a:rPr lang="pt-BR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Ao expressar o sofrimento</a:t>
            </a:r>
          </a:p>
          <a:p>
            <a:pPr marL="0" indent="0" algn="ctr">
              <a:buNone/>
            </a:pPr>
            <a:r>
              <a:rPr lang="pt-BR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Isso é subjetivismo</a:t>
            </a:r>
          </a:p>
          <a:p>
            <a:endParaRPr lang="pt-BR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D14C7F53-3313-F2C4-C74F-9C34B45955FA}"/>
              </a:ext>
            </a:extLst>
          </p:cNvPr>
          <p:cNvSpPr txBox="1">
            <a:spLocks/>
          </p:cNvSpPr>
          <p:nvPr/>
        </p:nvSpPr>
        <p:spPr bwMode="auto">
          <a:xfrm>
            <a:off x="1919536" y="160598"/>
            <a:ext cx="6412536" cy="936104"/>
          </a:xfrm>
          <a:prstGeom prst="rect">
            <a:avLst/>
          </a:prstGeom>
          <a:solidFill>
            <a:srgbClr val="CC99FF"/>
          </a:solidFill>
          <a:ln>
            <a:noFill/>
          </a:ln>
          <a:effectLst>
            <a:glow rad="800100">
              <a:srgbClr val="FF5050">
                <a:alpha val="66000"/>
              </a:srgbClr>
            </a:glo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marL="342900" indent="-342900">
              <a:spcBef>
                <a:spcPct val="20000"/>
              </a:spcBef>
            </a:pPr>
            <a:br>
              <a:rPr lang="pt-BR" sz="2800" kern="0" dirty="0">
                <a:solidFill>
                  <a:schemeClr val="bg1"/>
                </a:solidFill>
                <a:ea typeface="+mn-ea"/>
                <a:cs typeface="+mn-cs"/>
              </a:rPr>
            </a:br>
            <a:br>
              <a:rPr lang="pt-BR" sz="2800" kern="0" dirty="0">
                <a:solidFill>
                  <a:schemeClr val="bg1"/>
                </a:solidFill>
                <a:ea typeface="+mn-ea"/>
                <a:cs typeface="+mn-cs"/>
              </a:rPr>
            </a:br>
            <a:br>
              <a:rPr lang="pt-BR" sz="2800" kern="0" dirty="0">
                <a:solidFill>
                  <a:schemeClr val="bg1"/>
                </a:solidFill>
                <a:ea typeface="+mn-ea"/>
                <a:cs typeface="+mn-cs"/>
              </a:rPr>
            </a:br>
            <a:br>
              <a:rPr lang="pt-BR" sz="1400" kern="0" dirty="0">
                <a:solidFill>
                  <a:schemeClr val="bg1"/>
                </a:solidFill>
                <a:ea typeface="+mn-ea"/>
                <a:cs typeface="+mn-cs"/>
              </a:rPr>
            </a:br>
            <a:r>
              <a:rPr lang="pt-BR" sz="4800" b="1" kern="0" dirty="0">
                <a:solidFill>
                  <a:srgbClr val="000000"/>
                </a:solidFill>
                <a:ea typeface="+mn-ea"/>
                <a:cs typeface="+mn-cs"/>
              </a:rPr>
              <a:t>ARCADISMO</a:t>
            </a:r>
            <a:br>
              <a:rPr lang="pt-BR" sz="4800" b="1" kern="0" dirty="0">
                <a:solidFill>
                  <a:srgbClr val="000000"/>
                </a:solidFill>
                <a:ea typeface="+mn-ea"/>
                <a:cs typeface="+mn-cs"/>
              </a:rPr>
            </a:br>
            <a:br>
              <a:rPr lang="pt-BR" sz="2800" b="1" kern="0" dirty="0">
                <a:solidFill>
                  <a:srgbClr val="002060"/>
                </a:solidFill>
                <a:ea typeface="+mn-ea"/>
                <a:cs typeface="+mn-cs"/>
              </a:rPr>
            </a:br>
            <a:br>
              <a:rPr lang="pt-BR" sz="2800" b="1" kern="0" dirty="0">
                <a:solidFill>
                  <a:srgbClr val="002060"/>
                </a:solidFill>
                <a:ea typeface="+mn-ea"/>
                <a:cs typeface="+mn-cs"/>
              </a:rPr>
            </a:br>
            <a:endParaRPr lang="pt-BR" b="1" kern="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523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9CC90D-B2DF-449A-92B6-806F8E7A7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264" y="188640"/>
            <a:ext cx="8439472" cy="936104"/>
          </a:xfrm>
          <a:solidFill>
            <a:schemeClr val="accent1">
              <a:lumMod val="75000"/>
            </a:schemeClr>
          </a:solidFill>
          <a:ln>
            <a:noFill/>
          </a:ln>
          <a:effectLst>
            <a:glow rad="800100">
              <a:srgbClr val="FF5050">
                <a:alpha val="66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marL="342900" indent="-342900">
              <a:spcBef>
                <a:spcPct val="20000"/>
              </a:spcBef>
            </a:pPr>
            <a:br>
              <a:rPr lang="pt-BR" sz="2800" dirty="0">
                <a:solidFill>
                  <a:schemeClr val="bg1"/>
                </a:solidFill>
                <a:ea typeface="+mn-ea"/>
                <a:cs typeface="+mn-cs"/>
              </a:rPr>
            </a:br>
            <a:br>
              <a:rPr lang="pt-BR" sz="2800" dirty="0">
                <a:solidFill>
                  <a:schemeClr val="bg1"/>
                </a:solidFill>
                <a:ea typeface="+mn-ea"/>
                <a:cs typeface="+mn-cs"/>
              </a:rPr>
            </a:br>
            <a:br>
              <a:rPr lang="pt-BR" sz="2800" dirty="0">
                <a:solidFill>
                  <a:schemeClr val="bg1"/>
                </a:solidFill>
                <a:ea typeface="+mn-ea"/>
                <a:cs typeface="+mn-cs"/>
              </a:rPr>
            </a:br>
            <a:br>
              <a:rPr lang="pt-BR" sz="1400" dirty="0">
                <a:solidFill>
                  <a:schemeClr val="bg1"/>
                </a:solidFill>
                <a:ea typeface="+mn-ea"/>
                <a:cs typeface="+mn-cs"/>
              </a:rPr>
            </a:br>
            <a:r>
              <a:rPr lang="pt-BR" b="1" dirty="0">
                <a:solidFill>
                  <a:srgbClr val="000000"/>
                </a:solidFill>
                <a:ea typeface="+mn-ea"/>
                <a:cs typeface="+mn-cs"/>
              </a:rPr>
              <a:t>ARCADISMO</a:t>
            </a:r>
            <a:br>
              <a:rPr lang="pt-BR" b="1" dirty="0">
                <a:solidFill>
                  <a:srgbClr val="000000"/>
                </a:solidFill>
                <a:ea typeface="+mn-ea"/>
                <a:cs typeface="+mn-cs"/>
              </a:rPr>
            </a:br>
            <a:br>
              <a:rPr lang="pt-BR" sz="2800" b="1" dirty="0">
                <a:solidFill>
                  <a:srgbClr val="002060"/>
                </a:solidFill>
                <a:ea typeface="+mn-ea"/>
                <a:cs typeface="+mn-cs"/>
              </a:rPr>
            </a:br>
            <a:br>
              <a:rPr lang="pt-BR" sz="2800" b="1" dirty="0">
                <a:solidFill>
                  <a:srgbClr val="002060"/>
                </a:solidFill>
                <a:ea typeface="+mn-ea"/>
                <a:cs typeface="+mn-cs"/>
              </a:rPr>
            </a:br>
            <a:endParaRPr lang="pt-BR" b="1" dirty="0">
              <a:solidFill>
                <a:srgbClr val="00206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B92677-D0E4-4446-8748-0D570F3720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7368" y="1484784"/>
            <a:ext cx="5040560" cy="5184576"/>
          </a:xfrm>
          <a:solidFill>
            <a:schemeClr val="bg1"/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0" indent="0" algn="ctr">
              <a:buNone/>
            </a:pPr>
            <a:r>
              <a:rPr lang="pt-BR" sz="2600" dirty="0">
                <a:latin typeface="Arial Narrow" panose="020B0606020202030204" pitchFamily="34" charset="0"/>
              </a:rPr>
              <a:t>Tem Marília de Dirceu</a:t>
            </a:r>
          </a:p>
          <a:p>
            <a:pPr marL="0" indent="0" algn="ctr">
              <a:buNone/>
            </a:pPr>
            <a:r>
              <a:rPr lang="pt-BR" sz="2600" dirty="0">
                <a:latin typeface="Arial Narrow" panose="020B0606020202030204" pitchFamily="34" charset="0"/>
              </a:rPr>
              <a:t>De Tomaz Antônio Gonzaga</a:t>
            </a:r>
          </a:p>
          <a:p>
            <a:pPr marL="0" indent="0" algn="ctr">
              <a:buNone/>
            </a:pPr>
            <a:r>
              <a:rPr lang="pt-BR" sz="2600" dirty="0">
                <a:latin typeface="Arial Narrow" panose="020B0606020202030204" pitchFamily="34" charset="0"/>
              </a:rPr>
              <a:t>A primeira parte exalta</a:t>
            </a:r>
          </a:p>
          <a:p>
            <a:pPr marL="0" indent="0" algn="ctr">
              <a:buNone/>
            </a:pPr>
            <a:r>
              <a:rPr lang="pt-BR" sz="2600" dirty="0">
                <a:latin typeface="Arial Narrow" panose="020B0606020202030204" pitchFamily="34" charset="0"/>
              </a:rPr>
              <a:t>A beleza da musa amada</a:t>
            </a:r>
          </a:p>
          <a:p>
            <a:pPr algn="ctr"/>
            <a:endParaRPr lang="pt-BR" sz="2600" dirty="0"/>
          </a:p>
          <a:p>
            <a:pPr marL="0" indent="0" algn="ctr">
              <a:buNone/>
            </a:pPr>
            <a:r>
              <a:rPr lang="pt-BR" sz="2600" dirty="0">
                <a:latin typeface="Arial Narrow" panose="020B0606020202030204" pitchFamily="34" charset="0"/>
              </a:rPr>
              <a:t>Segunda parte no cárcere</a:t>
            </a:r>
          </a:p>
          <a:p>
            <a:pPr marL="0" indent="0" algn="ctr">
              <a:buNone/>
            </a:pPr>
            <a:r>
              <a:rPr lang="pt-BR" sz="2600" dirty="0">
                <a:latin typeface="Arial Narrow" panose="020B0606020202030204" pitchFamily="34" charset="0"/>
              </a:rPr>
              <a:t>Melancolia presente</a:t>
            </a:r>
          </a:p>
          <a:p>
            <a:pPr marL="0" indent="0" algn="ctr">
              <a:buNone/>
            </a:pPr>
            <a:r>
              <a:rPr lang="pt-BR" sz="2600" dirty="0">
                <a:latin typeface="Arial Narrow" panose="020B0606020202030204" pitchFamily="34" charset="0"/>
              </a:rPr>
              <a:t>Satírico também foi</a:t>
            </a:r>
          </a:p>
          <a:p>
            <a:pPr marL="0" indent="0" algn="ctr">
              <a:buNone/>
            </a:pPr>
            <a:r>
              <a:rPr lang="pt-BR" sz="2600" dirty="0">
                <a:latin typeface="Arial Narrow" panose="020B0606020202030204" pitchFamily="34" charset="0"/>
              </a:rPr>
              <a:t>Cartas Chilenas não mentem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F42DB84-608A-44F2-B2DB-3AE8D357E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88087" y="1484784"/>
            <a:ext cx="4910199" cy="5184576"/>
          </a:xfrm>
          <a:solidFill>
            <a:schemeClr val="bg1"/>
          </a:solidFill>
          <a:ln>
            <a:solidFill>
              <a:srgbClr val="00206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pPr marL="0" indent="0" algn="ctr">
              <a:buNone/>
            </a:pPr>
            <a:r>
              <a:rPr lang="pt-BR" sz="2600" dirty="0">
                <a:solidFill>
                  <a:srgbClr val="000000"/>
                </a:solidFill>
                <a:latin typeface="Arial Narrow" panose="020B0606020202030204" pitchFamily="34" charset="0"/>
              </a:rPr>
              <a:t>E Cláudio Manuel da Costa</a:t>
            </a:r>
          </a:p>
          <a:p>
            <a:pPr marL="0" indent="0" algn="ctr">
              <a:buNone/>
            </a:pPr>
            <a:r>
              <a:rPr lang="pt-BR" sz="2600" dirty="0">
                <a:solidFill>
                  <a:srgbClr val="000000"/>
                </a:solidFill>
                <a:latin typeface="Arial Narrow" panose="020B0606020202030204" pitchFamily="34" charset="0"/>
              </a:rPr>
              <a:t>No amor é desilusão</a:t>
            </a:r>
          </a:p>
          <a:p>
            <a:pPr marL="0" indent="0" algn="ctr">
              <a:buNone/>
            </a:pPr>
            <a:r>
              <a:rPr lang="pt-BR" sz="2600" dirty="0">
                <a:solidFill>
                  <a:srgbClr val="000000"/>
                </a:solidFill>
                <a:latin typeface="Arial Narrow" panose="020B0606020202030204" pitchFamily="34" charset="0"/>
              </a:rPr>
              <a:t>Escreva a rusticidade de Minas</a:t>
            </a:r>
          </a:p>
          <a:p>
            <a:pPr marL="0" indent="0" algn="ctr">
              <a:buNone/>
            </a:pPr>
            <a:r>
              <a:rPr lang="pt-BR" sz="2600" dirty="0">
                <a:solidFill>
                  <a:srgbClr val="000000"/>
                </a:solidFill>
                <a:latin typeface="Arial Narrow" panose="020B0606020202030204" pitchFamily="34" charset="0"/>
              </a:rPr>
              <a:t>E de Portugal a sofisticação</a:t>
            </a:r>
          </a:p>
          <a:p>
            <a:pPr marL="0" indent="0" algn="ctr">
              <a:buNone/>
            </a:pPr>
            <a:endParaRPr lang="pt-BR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r>
              <a:rPr lang="pt-BR" sz="2600" dirty="0">
                <a:solidFill>
                  <a:srgbClr val="000000"/>
                </a:solidFill>
                <a:latin typeface="Arial Narrow" panose="020B0606020202030204" pitchFamily="34" charset="0"/>
              </a:rPr>
              <a:t>Clássica epopeia O </a:t>
            </a:r>
            <a:r>
              <a:rPr lang="pt-BR" sz="26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Uraguai</a:t>
            </a:r>
            <a:endParaRPr lang="pt-BR" sz="26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r>
              <a:rPr lang="pt-BR" sz="2600" dirty="0">
                <a:solidFill>
                  <a:srgbClr val="000000"/>
                </a:solidFill>
                <a:latin typeface="Arial Narrow" panose="020B0606020202030204" pitchFamily="34" charset="0"/>
              </a:rPr>
              <a:t>Basílio da Gama cria</a:t>
            </a:r>
          </a:p>
          <a:p>
            <a:pPr marL="0" indent="0" algn="ctr">
              <a:buNone/>
            </a:pPr>
            <a:r>
              <a:rPr lang="pt-BR" sz="2600" dirty="0">
                <a:solidFill>
                  <a:srgbClr val="000000"/>
                </a:solidFill>
                <a:latin typeface="Arial Narrow" panose="020B0606020202030204" pitchFamily="34" charset="0"/>
              </a:rPr>
              <a:t>Retrata o grande conflito</a:t>
            </a:r>
          </a:p>
          <a:p>
            <a:pPr marL="0" indent="0" algn="ctr">
              <a:buNone/>
            </a:pPr>
            <a:r>
              <a:rPr lang="pt-BR" sz="2600" dirty="0">
                <a:solidFill>
                  <a:srgbClr val="000000"/>
                </a:solidFill>
                <a:latin typeface="Arial Narrow" panose="020B0606020202030204" pitchFamily="34" charset="0"/>
              </a:rPr>
              <a:t>Entre europeus e jesuítas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039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9CC90D-B2DF-449A-92B6-806F8E7A7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9144000" cy="1124744"/>
          </a:xfrm>
          <a:solidFill>
            <a:srgbClr val="00B05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marL="342900" indent="-342900">
              <a:spcBef>
                <a:spcPct val="20000"/>
              </a:spcBef>
            </a:pPr>
            <a:br>
              <a:rPr lang="pt-BR" sz="2800" dirty="0">
                <a:solidFill>
                  <a:schemeClr val="bg1"/>
                </a:solidFill>
                <a:ea typeface="+mn-ea"/>
                <a:cs typeface="+mn-cs"/>
              </a:rPr>
            </a:br>
            <a:br>
              <a:rPr lang="pt-BR" sz="700" dirty="0">
                <a:solidFill>
                  <a:schemeClr val="bg1"/>
                </a:solidFill>
                <a:ea typeface="+mn-ea"/>
                <a:cs typeface="+mn-cs"/>
              </a:rPr>
            </a:br>
            <a:r>
              <a:rPr lang="pt-BR" sz="2800" b="1" dirty="0">
                <a:solidFill>
                  <a:srgbClr val="002060"/>
                </a:solidFill>
                <a:highlight>
                  <a:srgbClr val="CC99FF"/>
                </a:highlight>
                <a:ea typeface="+mn-ea"/>
                <a:cs typeface="+mn-cs"/>
              </a:rPr>
              <a:t>ARCADISMO</a:t>
            </a:r>
            <a:br>
              <a:rPr lang="pt-BR" sz="2800" b="1" dirty="0">
                <a:solidFill>
                  <a:srgbClr val="002060"/>
                </a:solidFill>
                <a:highlight>
                  <a:srgbClr val="CC99FF"/>
                </a:highlight>
                <a:ea typeface="+mn-ea"/>
                <a:cs typeface="+mn-cs"/>
              </a:rPr>
            </a:br>
            <a:br>
              <a:rPr lang="pt-BR" sz="1400" dirty="0">
                <a:solidFill>
                  <a:srgbClr val="000000"/>
                </a:solidFill>
                <a:highlight>
                  <a:srgbClr val="CC99FF"/>
                </a:highlight>
                <a:ea typeface="+mn-ea"/>
                <a:cs typeface="+mn-cs"/>
              </a:rPr>
            </a:br>
            <a:endParaRPr lang="pt-BR" sz="1400" dirty="0">
              <a:highlight>
                <a:srgbClr val="CC99FF"/>
              </a:highlight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B92677-D0E4-4446-8748-0D570F3720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9376" y="1412776"/>
            <a:ext cx="11161240" cy="4983162"/>
          </a:xfr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0" indent="0" algn="ctr">
              <a:buNone/>
            </a:pPr>
            <a:r>
              <a:rPr lang="pt-BR" dirty="0">
                <a:latin typeface="Arial Narrow" panose="020B0606020202030204" pitchFamily="34" charset="0"/>
              </a:rPr>
              <a:t>Outra epopeia famosa</a:t>
            </a:r>
          </a:p>
          <a:p>
            <a:pPr marL="0" indent="0" algn="ctr">
              <a:buNone/>
            </a:pPr>
            <a:r>
              <a:rPr lang="pt-BR" dirty="0">
                <a:latin typeface="Arial Narrow" panose="020B0606020202030204" pitchFamily="34" charset="0"/>
              </a:rPr>
              <a:t>Escreveu Santa Rita Durão</a:t>
            </a:r>
          </a:p>
          <a:p>
            <a:pPr marL="0" indent="0" algn="ctr">
              <a:buNone/>
            </a:pPr>
            <a:r>
              <a:rPr lang="pt-BR" dirty="0">
                <a:latin typeface="Arial Narrow" panose="020B0606020202030204" pitchFamily="34" charset="0"/>
              </a:rPr>
              <a:t>Chamada Caramuru, ou seja</a:t>
            </a:r>
          </a:p>
          <a:p>
            <a:pPr marL="0" indent="0" algn="ctr">
              <a:buNone/>
            </a:pPr>
            <a:r>
              <a:rPr lang="pt-BR" dirty="0">
                <a:latin typeface="Arial Narrow" panose="020B0606020202030204" pitchFamily="34" charset="0"/>
              </a:rPr>
              <a:t>Filho do Trovão</a:t>
            </a:r>
          </a:p>
          <a:p>
            <a:pPr marL="0" indent="0" algn="ctr">
              <a:buNone/>
            </a:pPr>
            <a:endParaRPr lang="pt-BR" dirty="0"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r>
              <a:rPr lang="pt-BR" dirty="0">
                <a:latin typeface="Arial Narrow" panose="020B0606020202030204" pitchFamily="34" charset="0"/>
              </a:rPr>
              <a:t>Que é a estória do naufrágio</a:t>
            </a:r>
          </a:p>
          <a:p>
            <a:pPr marL="0" indent="0" algn="ctr">
              <a:buNone/>
            </a:pPr>
            <a:r>
              <a:rPr lang="pt-BR" dirty="0">
                <a:latin typeface="Arial Narrow" panose="020B0606020202030204" pitchFamily="34" charset="0"/>
              </a:rPr>
              <a:t>De Diogo Álvares Correia</a:t>
            </a:r>
          </a:p>
          <a:p>
            <a:pPr marL="0" indent="0" algn="ctr">
              <a:buNone/>
            </a:pPr>
            <a:r>
              <a:rPr lang="pt-BR" dirty="0">
                <a:latin typeface="Arial Narrow" panose="020B0606020202030204" pitchFamily="34" charset="0"/>
              </a:rPr>
              <a:t>Que enaltece os índios</a:t>
            </a:r>
          </a:p>
          <a:p>
            <a:pPr marL="0" indent="0" algn="ctr">
              <a:buNone/>
            </a:pPr>
            <a:r>
              <a:rPr lang="pt-BR" dirty="0">
                <a:latin typeface="Arial Narrow" panose="020B0606020202030204" pitchFamily="34" charset="0"/>
              </a:rPr>
              <a:t>Fauna e flora brasileiras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marL="0" indent="0" algn="ctr">
              <a:buNone/>
            </a:pPr>
            <a:endParaRPr lang="pt-BR" dirty="0"/>
          </a:p>
          <a:p>
            <a:pPr algn="ctr"/>
            <a:endParaRPr lang="pt-BR" dirty="0"/>
          </a:p>
          <a:p>
            <a:pPr marL="0" indent="0" algn="ctr">
              <a:buNone/>
            </a:pPr>
            <a:endParaRPr lang="pt-BR" dirty="0"/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98814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ítulo 1">
            <a:extLst>
              <a:ext uri="{FF2B5EF4-FFF2-40B4-BE49-F238E27FC236}">
                <a16:creationId xmlns:a16="http://schemas.microsoft.com/office/drawing/2014/main" id="{5502ED51-F1F0-414B-B6FC-13FAB2565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38138"/>
          </a:xfrm>
        </p:spPr>
        <p:txBody>
          <a:bodyPr anchor="ctr"/>
          <a:lstStyle/>
          <a:p>
            <a:br>
              <a:rPr lang="pt-BR" altLang="pt-BR" sz="1000" dirty="0"/>
            </a:br>
            <a:r>
              <a:rPr lang="pt-BR" altLang="pt-BR" dirty="0"/>
              <a:t>REFERÊNCIAS </a:t>
            </a:r>
          </a:p>
        </p:txBody>
      </p:sp>
      <p:sp>
        <p:nvSpPr>
          <p:cNvPr id="36867" name="Espaço Reservado para Conteúdo 2">
            <a:extLst>
              <a:ext uri="{FF2B5EF4-FFF2-40B4-BE49-F238E27FC236}">
                <a16:creationId xmlns:a16="http://schemas.microsoft.com/office/drawing/2014/main" id="{E9A86693-D653-4556-BB2F-C325FEB40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76" y="1600200"/>
            <a:ext cx="10972800" cy="5069160"/>
          </a:xfrm>
        </p:spPr>
        <p:txBody>
          <a:bodyPr/>
          <a:lstStyle/>
          <a:p>
            <a:pPr algn="just"/>
            <a:r>
              <a:rPr lang="pt-BR" altLang="pt-BR" sz="2000" dirty="0"/>
              <a:t>CEREJA, William Roberto; MAGALHÃES, Thereza Cochar. </a:t>
            </a:r>
            <a:r>
              <a:rPr lang="pt-BR" altLang="pt-BR" sz="2000" b="1" dirty="0"/>
              <a:t>Português linguagens</a:t>
            </a:r>
            <a:r>
              <a:rPr lang="pt-BR" altLang="pt-BR" sz="2000" dirty="0"/>
              <a:t>. </a:t>
            </a:r>
            <a:r>
              <a:rPr lang="pt-BR" altLang="pt-BR" sz="2000" dirty="0" err="1"/>
              <a:t>Vol</a:t>
            </a:r>
            <a:r>
              <a:rPr lang="pt-BR" altLang="pt-BR" sz="2000" dirty="0"/>
              <a:t> 1.  5. ed. São Paulo: Atual, 2005.</a:t>
            </a:r>
          </a:p>
          <a:p>
            <a:pPr marL="0" indent="0" algn="just">
              <a:buNone/>
            </a:pPr>
            <a:endParaRPr lang="pt-BR" altLang="pt-BR" sz="2000" dirty="0"/>
          </a:p>
          <a:p>
            <a:pPr algn="just"/>
            <a:r>
              <a:rPr lang="pt-BR" altLang="pt-BR" sz="2000" dirty="0"/>
              <a:t>ABAURRE, Maria Luiza; ABAURRE, Maria Bernadete; PONTARA, Marcela.  </a:t>
            </a:r>
            <a:r>
              <a:rPr lang="pt-BR" altLang="pt-BR" sz="2000" b="1" dirty="0"/>
              <a:t>Português – contexto, interlocução e sentido</a:t>
            </a:r>
            <a:r>
              <a:rPr lang="pt-BR" altLang="pt-BR" sz="2000" dirty="0"/>
              <a:t>. </a:t>
            </a:r>
            <a:r>
              <a:rPr lang="pt-BR" altLang="pt-BR" sz="2000" dirty="0" err="1"/>
              <a:t>Vol</a:t>
            </a:r>
            <a:r>
              <a:rPr lang="pt-BR" altLang="pt-BR" sz="2000" dirty="0"/>
              <a:t> 1. São Paulo: Moderna, 2010. </a:t>
            </a:r>
          </a:p>
          <a:p>
            <a:endParaRPr lang="pt-BR" altLang="pt-BR" sz="2000" dirty="0"/>
          </a:p>
          <a:p>
            <a:r>
              <a:rPr lang="pt-BR" altLang="pt-BR" sz="2000" dirty="0">
                <a:hlinkClick r:id="rId2"/>
              </a:rPr>
              <a:t>http://blogdoseagal.blogspot.com =o-iluminismo.html</a:t>
            </a:r>
            <a:endParaRPr lang="pt-BR" altLang="pt-BR" sz="2000" dirty="0"/>
          </a:p>
          <a:p>
            <a:r>
              <a:rPr lang="pt-BR" altLang="pt-BR" sz="2000" dirty="0">
                <a:hlinkClick r:id="rId3"/>
              </a:rPr>
              <a:t>http://www.elsonfroes.com.br/bocage.htm</a:t>
            </a:r>
            <a:endParaRPr lang="pt-BR" altLang="pt-BR" sz="2000" dirty="0"/>
          </a:p>
          <a:p>
            <a:r>
              <a:rPr lang="pt-BR" altLang="pt-BR" sz="2000" dirty="0">
                <a:hlinkClick r:id="rId4"/>
              </a:rPr>
              <a:t>http://www.google.com.br/imgres</a:t>
            </a:r>
            <a:r>
              <a:rPr lang="pt-BR" altLang="pt-BR" sz="2000" dirty="0"/>
              <a:t>?</a:t>
            </a:r>
          </a:p>
          <a:p>
            <a:r>
              <a:rPr lang="pt-BR" altLang="pt-BR" sz="2000" dirty="0">
                <a:hlinkClick r:id="rId5"/>
              </a:rPr>
              <a:t>http://literatura-na-sala-de-aula.blogspot.com/</a:t>
            </a:r>
            <a:endParaRPr lang="pt-BR" altLang="pt-BR" sz="2000" dirty="0"/>
          </a:p>
          <a:p>
            <a:r>
              <a:rPr lang="pt-BR" altLang="pt-BR" sz="2000" dirty="0"/>
              <a:t>http://</a:t>
            </a:r>
            <a:r>
              <a:rPr lang="pt-BR" altLang="pt-BR" sz="2000" b="1" dirty="0"/>
              <a:t>letras.terra.com.br/legiao-urbana</a:t>
            </a:r>
            <a:r>
              <a:rPr lang="pt-BR" altLang="pt-BR" sz="2000" dirty="0"/>
              <a:t>/</a:t>
            </a:r>
          </a:p>
          <a:p>
            <a:r>
              <a:rPr lang="pt-BR" altLang="pt-BR" sz="2000" dirty="0">
                <a:hlinkClick r:id="rId6"/>
              </a:rPr>
              <a:t>http://</a:t>
            </a:r>
            <a:r>
              <a:rPr lang="pt-BR" altLang="pt-BR" sz="2000" b="1" dirty="0">
                <a:hlinkClick r:id="rId6"/>
              </a:rPr>
              <a:t>www.coladaweb.com/exercicios-resolvidos</a:t>
            </a:r>
            <a:r>
              <a:rPr lang="pt-BR" altLang="pt-BR" sz="2000" b="1" dirty="0"/>
              <a:t> </a:t>
            </a:r>
            <a:r>
              <a:rPr lang="pt-BR" altLang="pt-BR" sz="2000" dirty="0"/>
              <a:t> de-português/arcadismo</a:t>
            </a:r>
          </a:p>
          <a:p>
            <a:endParaRPr lang="pt-BR" altLang="pt-BR" sz="2000" dirty="0"/>
          </a:p>
          <a:p>
            <a:endParaRPr lang="pt-BR" altLang="pt-BR" sz="2000" dirty="0"/>
          </a:p>
        </p:txBody>
      </p:sp>
    </p:spTree>
  </p:cSld>
  <p:clrMapOvr>
    <a:masterClrMapping/>
  </p:clrMapOvr>
  <p:transition>
    <p:newsfla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6826914B-F34F-44F2-8D77-71743E973B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0"/>
            <a:ext cx="12072664" cy="6858000"/>
          </a:xfrm>
          <a:prstGeom prst="rect">
            <a:avLst/>
          </a:prstGeom>
          <a:solidFill>
            <a:srgbClr val="AFEF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>
              <a:solidFill>
                <a:srgbClr val="000000"/>
              </a:solidFill>
              <a:cs typeface="+mn-cs"/>
            </a:endParaRP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E36FE841-1224-42AA-9C53-C7E027F60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517" y="891139"/>
            <a:ext cx="3689245" cy="56880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>
              <a:solidFill>
                <a:srgbClr val="000000"/>
              </a:solidFill>
              <a:cs typeface="+mn-cs"/>
            </a:endParaRPr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B7E2E271-53C2-4982-A53A-587A89E6D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7565" y="1131004"/>
            <a:ext cx="8219767" cy="5478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algn="just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pt-BR" altLang="pt-BR" sz="2500" dirty="0">
                <a:solidFill>
                  <a:srgbClr val="000000"/>
                </a:solidFill>
                <a:latin typeface="Arial Narrow" panose="020B0606020202030204" pitchFamily="34" charset="0"/>
                <a:cs typeface="Andalus" panose="02020603050405020304" pitchFamily="18" charset="-78"/>
              </a:rPr>
              <a:t>Os filósofos do Iluminismo (ou Ilustração) já não aceitam o "</a:t>
            </a:r>
            <a:r>
              <a:rPr lang="pt-BR" altLang="pt-BR" sz="2500" b="1" dirty="0">
                <a:solidFill>
                  <a:srgbClr val="102766"/>
                </a:solidFill>
                <a:latin typeface="Arial Narrow" panose="020B0606020202030204" pitchFamily="34" charset="0"/>
                <a:cs typeface="Andalus" panose="02020603050405020304" pitchFamily="18" charset="-78"/>
              </a:rPr>
              <a:t>direito divino dos reis</a:t>
            </a:r>
            <a:r>
              <a:rPr lang="pt-BR" altLang="pt-BR" sz="2500" dirty="0">
                <a:solidFill>
                  <a:srgbClr val="000000"/>
                </a:solidFill>
                <a:latin typeface="Arial Narrow" panose="020B0606020202030204" pitchFamily="34" charset="0"/>
                <a:cs typeface="Andalus" panose="02020603050405020304" pitchFamily="18" charset="-78"/>
              </a:rPr>
              <a:t>", tampouco a </a:t>
            </a:r>
            <a:r>
              <a:rPr lang="pt-BR" altLang="pt-BR" sz="2500" b="1" dirty="0">
                <a:solidFill>
                  <a:srgbClr val="CC3300"/>
                </a:solidFill>
                <a:latin typeface="Arial Narrow" panose="020B0606020202030204" pitchFamily="34" charset="0"/>
                <a:cs typeface="Andalus" panose="02020603050405020304" pitchFamily="18" charset="-78"/>
              </a:rPr>
              <a:t>fé cega </a:t>
            </a:r>
            <a:r>
              <a:rPr lang="pt-BR" altLang="pt-BR" sz="2500" dirty="0">
                <a:solidFill>
                  <a:srgbClr val="000000"/>
                </a:solidFill>
                <a:latin typeface="Arial Narrow" panose="020B0606020202030204" pitchFamily="34" charset="0"/>
                <a:cs typeface="Andalus" panose="02020603050405020304" pitchFamily="18" charset="-78"/>
              </a:rPr>
              <a:t>nos mandatários da Igreja.</a:t>
            </a:r>
          </a:p>
          <a:p>
            <a:pPr marL="285750" indent="-285750" algn="just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pt-BR" altLang="pt-BR" sz="2500" b="1" dirty="0">
                <a:solidFill>
                  <a:srgbClr val="FF0000"/>
                </a:solidFill>
                <a:latin typeface="Arial Narrow" panose="020B0606020202030204" pitchFamily="34" charset="0"/>
                <a:cs typeface="Andalus" panose="02020603050405020304" pitchFamily="18" charset="-78"/>
              </a:rPr>
              <a:t>Qualquer poder ou privilégio precisa-se submeter à análise racional</a:t>
            </a:r>
            <a:r>
              <a:rPr lang="pt-BR" altLang="pt-BR" sz="2500" dirty="0">
                <a:solidFill>
                  <a:srgbClr val="000000"/>
                </a:solidFill>
                <a:latin typeface="Arial Narrow" panose="020B0606020202030204" pitchFamily="34" charset="0"/>
                <a:cs typeface="Andalus" panose="02020603050405020304" pitchFamily="18" charset="-78"/>
              </a:rPr>
              <a:t>. Agora é a razão </a:t>
            </a:r>
            <a:r>
              <a:rPr lang="pt-BR" altLang="pt-BR" sz="2500" dirty="0">
                <a:solidFill>
                  <a:schemeClr val="accent2"/>
                </a:solidFill>
                <a:latin typeface="Arial Narrow" panose="020B0606020202030204" pitchFamily="34" charset="0"/>
                <a:cs typeface="Andalus" panose="02020603050405020304" pitchFamily="18" charset="-78"/>
              </a:rPr>
              <a:t>(</a:t>
            </a:r>
            <a:r>
              <a:rPr lang="pt-BR" altLang="pt-BR" sz="2500" b="1" u="sng" dirty="0">
                <a:solidFill>
                  <a:schemeClr val="accent2"/>
                </a:solidFill>
                <a:latin typeface="Arial Narrow" panose="020B0606020202030204" pitchFamily="34" charset="0"/>
                <a:cs typeface="Andalus" panose="02020603050405020304" pitchFamily="18" charset="-78"/>
              </a:rPr>
              <a:t>e não mais a crença religiosa</a:t>
            </a:r>
            <a:r>
              <a:rPr lang="pt-BR" altLang="pt-BR" sz="2500" dirty="0">
                <a:solidFill>
                  <a:schemeClr val="accent2"/>
                </a:solidFill>
                <a:latin typeface="Arial Narrow" panose="020B0606020202030204" pitchFamily="34" charset="0"/>
                <a:cs typeface="Andalus" panose="02020603050405020304" pitchFamily="18" charset="-78"/>
              </a:rPr>
              <a:t>) </a:t>
            </a:r>
            <a:r>
              <a:rPr lang="pt-BR" altLang="pt-BR" sz="2500" dirty="0">
                <a:solidFill>
                  <a:srgbClr val="000000"/>
                </a:solidFill>
                <a:latin typeface="Arial Narrow" panose="020B0606020202030204" pitchFamily="34" charset="0"/>
                <a:cs typeface="Andalus" panose="02020603050405020304" pitchFamily="18" charset="-78"/>
              </a:rPr>
              <a:t>que surge como sinônimo da </a:t>
            </a:r>
            <a:r>
              <a:rPr lang="pt-BR" altLang="pt-BR" sz="2500" b="1" dirty="0">
                <a:solidFill>
                  <a:srgbClr val="CC3300"/>
                </a:solidFill>
                <a:latin typeface="Arial Narrow" panose="020B0606020202030204" pitchFamily="34" charset="0"/>
                <a:cs typeface="Andalus" panose="02020603050405020304" pitchFamily="18" charset="-78"/>
              </a:rPr>
              <a:t>VERDADE. </a:t>
            </a:r>
          </a:p>
          <a:p>
            <a:pPr marL="285750" indent="-285750" algn="just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pt-BR" altLang="pt-BR" sz="2500" dirty="0">
                <a:solidFill>
                  <a:srgbClr val="000000"/>
                </a:solidFill>
                <a:latin typeface="Arial Narrow" panose="020B0606020202030204" pitchFamily="34" charset="0"/>
                <a:cs typeface="Andalus" panose="02020603050405020304" pitchFamily="18" charset="-78"/>
              </a:rPr>
              <a:t>Em oposição ao séc. anterior, procura-se, no séc. </a:t>
            </a:r>
            <a:r>
              <a:rPr lang="pt-BR" altLang="pt-BR" sz="2500" b="1" dirty="0">
                <a:solidFill>
                  <a:srgbClr val="FF0000"/>
                </a:solidFill>
                <a:latin typeface="Arial Narrow" panose="020B0606020202030204" pitchFamily="34" charset="0"/>
                <a:cs typeface="Andalus" panose="02020603050405020304" pitchFamily="18" charset="-78"/>
              </a:rPr>
              <a:t>XVIII, </a:t>
            </a:r>
            <a:r>
              <a:rPr lang="pt-BR" altLang="pt-BR" sz="2500" b="1" dirty="0">
                <a:solidFill>
                  <a:srgbClr val="002060"/>
                </a:solidFill>
                <a:latin typeface="Arial Narrow" panose="020B0606020202030204" pitchFamily="34" charset="0"/>
                <a:cs typeface="Andalus" panose="02020603050405020304" pitchFamily="18" charset="-78"/>
              </a:rPr>
              <a:t>simplificar a arte. </a:t>
            </a:r>
          </a:p>
          <a:p>
            <a:pPr marL="285750" indent="-285750" algn="just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pt-BR" altLang="pt-BR" sz="2500" dirty="0">
                <a:solidFill>
                  <a:srgbClr val="000000"/>
                </a:solidFill>
                <a:latin typeface="Arial Narrow" panose="020B0606020202030204" pitchFamily="34" charset="0"/>
                <a:cs typeface="Andalus" panose="02020603050405020304" pitchFamily="18" charset="-78"/>
              </a:rPr>
              <a:t>Essa simplificação ocorre na </a:t>
            </a:r>
            <a:r>
              <a:rPr lang="pt-BR" altLang="pt-BR" sz="2500" b="1" dirty="0">
                <a:solidFill>
                  <a:srgbClr val="002060"/>
                </a:solidFill>
                <a:latin typeface="Arial Narrow" panose="020B0606020202030204" pitchFamily="34" charset="0"/>
                <a:cs typeface="Andalus" panose="02020603050405020304" pitchFamily="18" charset="-78"/>
              </a:rPr>
              <a:t>pintura, na música, na literatura e na arquitetura pelo: </a:t>
            </a:r>
            <a:r>
              <a:rPr lang="pt-BR" altLang="pt-BR" sz="2500" dirty="0">
                <a:solidFill>
                  <a:srgbClr val="000000"/>
                </a:solidFill>
                <a:latin typeface="Arial Narrow" panose="020B0606020202030204" pitchFamily="34" charset="0"/>
                <a:cs typeface="Andalus" panose="02020603050405020304" pitchFamily="18" charset="-78"/>
              </a:rPr>
              <a:t>domínio da razão e </a:t>
            </a:r>
          </a:p>
          <a:p>
            <a:pPr marL="285750" indent="-285750" algn="just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pt-BR" altLang="pt-BR" sz="2500" b="1" dirty="0">
                <a:solidFill>
                  <a:srgbClr val="CC3300"/>
                </a:solidFill>
                <a:latin typeface="Arial Narrow" panose="020B0606020202030204" pitchFamily="34" charset="0"/>
                <a:cs typeface="Andalus" panose="02020603050405020304" pitchFamily="18" charset="-78"/>
              </a:rPr>
              <a:t>Imitação dos clássicos:</a:t>
            </a:r>
            <a:r>
              <a:rPr lang="pt-BR" altLang="pt-BR" sz="2500" dirty="0">
                <a:solidFill>
                  <a:srgbClr val="000000"/>
                </a:solidFill>
                <a:latin typeface="Arial Narrow" panose="020B0606020202030204" pitchFamily="34" charset="0"/>
                <a:cs typeface="Andalus" panose="02020603050405020304" pitchFamily="18" charset="-78"/>
              </a:rPr>
              <a:t> aproximação com a natureza e  valorização das atividades galantes dos frequentadores dos salões da nobreza europeia. </a:t>
            </a:r>
          </a:p>
        </p:txBody>
      </p:sp>
      <p:sp>
        <p:nvSpPr>
          <p:cNvPr id="4102" name="Text Box 5">
            <a:extLst>
              <a:ext uri="{FF2B5EF4-FFF2-40B4-BE49-F238E27FC236}">
                <a16:creationId xmlns:a16="http://schemas.microsoft.com/office/drawing/2014/main" id="{06F8565F-CC65-4D1D-A98E-DE3369376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813" y="121698"/>
            <a:ext cx="9361039" cy="7694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pt-BR" altLang="pt-BR" sz="4400" b="1" dirty="0">
                <a:solidFill>
                  <a:srgbClr val="FFFFFF"/>
                </a:solidFill>
                <a:latin typeface="Garamond" panose="02020404030301010803" pitchFamily="18" charset="0"/>
                <a:cs typeface="+mn-cs"/>
              </a:rPr>
              <a:t>JUSTIÇA E RAZÃO = VERDADE </a:t>
            </a:r>
          </a:p>
        </p:txBody>
      </p:sp>
      <p:sp>
        <p:nvSpPr>
          <p:cNvPr id="4103" name="Text Box 6">
            <a:extLst>
              <a:ext uri="{FF2B5EF4-FFF2-40B4-BE49-F238E27FC236}">
                <a16:creationId xmlns:a16="http://schemas.microsoft.com/office/drawing/2014/main" id="{50CE1922-FA5E-41D9-8C75-A1229E617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184" y="6357946"/>
            <a:ext cx="35307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pt-BR" altLang="pt-BR" dirty="0">
                <a:solidFill>
                  <a:srgbClr val="000000"/>
                </a:solidFill>
                <a:cs typeface="+mn-cs"/>
              </a:rPr>
              <a:t>Montesquieu, filósofo iluminista</a:t>
            </a:r>
          </a:p>
        </p:txBody>
      </p:sp>
      <p:pic>
        <p:nvPicPr>
          <p:cNvPr id="4104" name="Picture 8" descr="Montesquieu">
            <a:extLst>
              <a:ext uri="{FF2B5EF4-FFF2-40B4-BE49-F238E27FC236}">
                <a16:creationId xmlns:a16="http://schemas.microsoft.com/office/drawing/2014/main" id="{1DBB28C4-7BE0-46DA-8907-07FFA91D0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74" y="1131004"/>
            <a:ext cx="3255401" cy="486251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animBg="1"/>
      <p:bldP spid="4102" grpId="0" animBg="1"/>
      <p:bldP spid="410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7">
            <a:extLst>
              <a:ext uri="{FF2B5EF4-FFF2-40B4-BE49-F238E27FC236}">
                <a16:creationId xmlns:a16="http://schemas.microsoft.com/office/drawing/2014/main" id="{BD3FA013-CC8E-48A0-9687-325EECD8F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3561" y="-23011"/>
            <a:ext cx="8078439" cy="6858000"/>
          </a:xfrm>
          <a:prstGeom prst="rect">
            <a:avLst/>
          </a:prstGeom>
          <a:solidFill>
            <a:srgbClr val="AFEF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>
              <a:solidFill>
                <a:srgbClr val="000000"/>
              </a:solidFill>
              <a:cs typeface="+mn-cs"/>
            </a:endParaRPr>
          </a:p>
        </p:txBody>
      </p:sp>
      <p:sp>
        <p:nvSpPr>
          <p:cNvPr id="3075" name="Rectangle 6">
            <a:extLst>
              <a:ext uri="{FF2B5EF4-FFF2-40B4-BE49-F238E27FC236}">
                <a16:creationId xmlns:a16="http://schemas.microsoft.com/office/drawing/2014/main" id="{2F66692A-6070-4097-B7A9-E39FD06E0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4944" y="586265"/>
            <a:ext cx="4158740" cy="624872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pt-BR" altLang="pt-BR">
              <a:solidFill>
                <a:srgbClr val="000000"/>
              </a:solidFill>
              <a:cs typeface="+mn-cs"/>
            </a:endParaRPr>
          </a:p>
        </p:txBody>
      </p:sp>
      <p:sp>
        <p:nvSpPr>
          <p:cNvPr id="3076" name="Text Box 2">
            <a:extLst>
              <a:ext uri="{FF2B5EF4-FFF2-40B4-BE49-F238E27FC236}">
                <a16:creationId xmlns:a16="http://schemas.microsoft.com/office/drawing/2014/main" id="{E456473C-0EDE-4701-939A-A80FCBB00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4" y="1196976"/>
            <a:ext cx="7559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endParaRPr lang="pt-BR" altLang="pt-BR">
              <a:solidFill>
                <a:srgbClr val="000000"/>
              </a:solidFill>
              <a:cs typeface="+mn-cs"/>
            </a:endParaRPr>
          </a:p>
        </p:txBody>
      </p:sp>
      <p:sp>
        <p:nvSpPr>
          <p:cNvPr id="3077" name="Text Box 3">
            <a:extLst>
              <a:ext uri="{FF2B5EF4-FFF2-40B4-BE49-F238E27FC236}">
                <a16:creationId xmlns:a16="http://schemas.microsoft.com/office/drawing/2014/main" id="{36860E54-72A7-406D-9D70-7FE6777D5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2531" y="757091"/>
            <a:ext cx="8023089" cy="605486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algn="just" eaLnBrk="1" hangingPunct="1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As 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manifestações artísticas (</a:t>
            </a:r>
            <a:r>
              <a:rPr lang="pt-BR" altLang="pt-BR" sz="23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  <a:cs typeface="+mn-cs"/>
              </a:rPr>
              <a:t>Arcadismo ou Neoclassicismo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) refletem a </a:t>
            </a:r>
            <a:r>
              <a:rPr lang="pt-BR" altLang="pt-BR" sz="2300" u="sng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ideologia da classe aristocrática decadente e da alta burguesia.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pt-BR" altLang="pt-BR" sz="2300" b="1" dirty="0">
                <a:solidFill>
                  <a:srgbClr val="FF0000"/>
                </a:solidFill>
                <a:latin typeface="Arial Narrow" panose="020B0606020202030204" pitchFamily="34" charset="0"/>
                <a:cs typeface="+mn-cs"/>
              </a:rPr>
              <a:t>Insatisfeita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 com: o </a:t>
            </a:r>
            <a:r>
              <a:rPr lang="pt-BR" altLang="pt-BR" sz="2300" b="1" dirty="0">
                <a:solidFill>
                  <a:srgbClr val="333300"/>
                </a:solidFill>
                <a:highlight>
                  <a:srgbClr val="CC99FF"/>
                </a:highlight>
                <a:latin typeface="Arial Narrow" panose="020B0606020202030204" pitchFamily="34" charset="0"/>
                <a:cs typeface="+mn-cs"/>
              </a:rPr>
              <a:t>absolutismo real</a:t>
            </a:r>
            <a:r>
              <a:rPr lang="pt-BR" altLang="pt-BR" sz="2300" dirty="0">
                <a:solidFill>
                  <a:srgbClr val="333300"/>
                </a:solidFill>
                <a:latin typeface="Arial Narrow" panose="020B0606020202030204" pitchFamily="34" charset="0"/>
                <a:cs typeface="+mn-cs"/>
              </a:rPr>
              <a:t>, </a:t>
            </a:r>
            <a:r>
              <a:rPr lang="pt-BR" altLang="pt-BR" sz="2300" b="1" dirty="0">
                <a:solidFill>
                  <a:srgbClr val="002060"/>
                </a:solidFill>
                <a:latin typeface="Arial Narrow" panose="020B0606020202030204" pitchFamily="34" charset="0"/>
                <a:cs typeface="+mn-cs"/>
              </a:rPr>
              <a:t>a pesada solenidade do Barroco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, </a:t>
            </a:r>
            <a:r>
              <a:rPr lang="pt-BR" altLang="pt-BR" sz="2300" b="1" dirty="0">
                <a:solidFill>
                  <a:srgbClr val="FF0000"/>
                </a:solidFill>
                <a:latin typeface="Arial Narrow" panose="020B0606020202030204" pitchFamily="34" charset="0"/>
                <a:cs typeface="+mn-cs"/>
              </a:rPr>
              <a:t>formas sociais de convivência rígidas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, artificiais e </a:t>
            </a:r>
            <a:r>
              <a:rPr lang="pt-BR" altLang="pt-BR" sz="2300" dirty="0">
                <a:solidFill>
                  <a:srgbClr val="FF0000"/>
                </a:solidFill>
                <a:latin typeface="Arial Narrow" panose="020B0606020202030204" pitchFamily="34" charset="0"/>
                <a:cs typeface="+mn-cs"/>
              </a:rPr>
              <a:t>complicada</a:t>
            </a:r>
            <a:r>
              <a:rPr lang="pt-BR" altLang="pt-BR" sz="2300" b="1" dirty="0">
                <a:solidFill>
                  <a:srgbClr val="FF0000"/>
                </a:solidFill>
                <a:latin typeface="Arial Narrow" panose="020B0606020202030204" pitchFamily="34" charset="0"/>
                <a:cs typeface="+mn-cs"/>
              </a:rPr>
              <a:t>s</a:t>
            </a:r>
            <a:r>
              <a:rPr lang="pt-BR" altLang="pt-BR" sz="23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.     </a:t>
            </a:r>
          </a:p>
          <a:p>
            <a:pPr algn="just" eaLnBrk="1" hangingPunct="1">
              <a:spcBef>
                <a:spcPct val="50000"/>
              </a:spcBef>
              <a:defRPr/>
            </a:pPr>
            <a:endParaRPr lang="pt-BR" altLang="pt-BR" sz="800" dirty="0">
              <a:solidFill>
                <a:srgbClr val="000000"/>
              </a:solidFill>
              <a:latin typeface="Arial Narrow" panose="020B0606020202030204" pitchFamily="34" charset="0"/>
              <a:cs typeface="+mn-cs"/>
            </a:endParaRPr>
          </a:p>
          <a:p>
            <a:pPr marL="285750" indent="-285750" algn="just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Mudanças estéticas: base uma revolução filosófica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: </a:t>
            </a:r>
            <a:r>
              <a:rPr lang="pt-BR" altLang="pt-BR" sz="22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  <a:cs typeface="+mn-cs"/>
              </a:rPr>
              <a:t>o Iluminismo</a:t>
            </a:r>
            <a:r>
              <a:rPr lang="pt-BR" altLang="pt-BR" sz="2200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  <a:cs typeface="+mn-cs"/>
              </a:rPr>
              <a:t>.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 </a:t>
            </a:r>
          </a:p>
          <a:p>
            <a:pPr marL="285750" indent="-285750" algn="just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Os iluministas conciliaram interesses da burguesia com certas parcelas da nobreza, mediante a celebração do despotismo esclarecido - valorizam reis e príncipes que se cercavam de sábios para gerir os negócios públicos.</a:t>
            </a:r>
          </a:p>
          <a:p>
            <a:pPr marL="285750" indent="-285750" algn="just" eaLnBrk="1" hangingPunct="1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Os revolucionários pensamentos de </a:t>
            </a:r>
            <a:r>
              <a:rPr lang="pt-BR" altLang="pt-BR" sz="2400" b="1" u="sng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Voltaire, Montesquieu, Diderot</a:t>
            </a: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 e outros afirmam que o </a:t>
            </a:r>
            <a:r>
              <a:rPr lang="pt-BR" altLang="pt-BR" sz="2400" dirty="0">
                <a:solidFill>
                  <a:srgbClr val="CC3300"/>
                </a:solidFill>
                <a:latin typeface="Arial Narrow" panose="020B0606020202030204" pitchFamily="34" charset="0"/>
                <a:cs typeface="+mn-cs"/>
              </a:rPr>
              <a:t>poder de compreender, resolver e decidir todas as coisas implica</a:t>
            </a: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 possuir </a:t>
            </a:r>
            <a:r>
              <a:rPr lang="pt-BR" altLang="pt-BR" sz="2400" b="1" dirty="0">
                <a:solidFill>
                  <a:srgbClr val="0066FF"/>
                </a:solidFill>
                <a:latin typeface="Arial Narrow" panose="020B0606020202030204" pitchFamily="34" charset="0"/>
                <a:cs typeface="+mn-cs"/>
              </a:rPr>
              <a:t>o poder da razão. </a:t>
            </a:r>
          </a:p>
        </p:txBody>
      </p:sp>
      <p:sp>
        <p:nvSpPr>
          <p:cNvPr id="3079" name="Text Box 4">
            <a:extLst>
              <a:ext uri="{FF2B5EF4-FFF2-40B4-BE49-F238E27FC236}">
                <a16:creationId xmlns:a16="http://schemas.microsoft.com/office/drawing/2014/main" id="{3EB35A09-6239-4244-8FE8-B011C4E82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95" y="-4606"/>
            <a:ext cx="12192000" cy="6463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pt-BR" altLang="pt-BR" sz="3600" b="1" dirty="0">
                <a:solidFill>
                  <a:srgbClr val="FFFFFF"/>
                </a:solidFill>
                <a:latin typeface="Garamond" panose="02020404030301010803" pitchFamily="18" charset="0"/>
                <a:cs typeface="+mn-cs"/>
              </a:rPr>
              <a:t>CONTEXTO HISTÓRICO /SOCIAL   - ARCADISMO</a:t>
            </a:r>
          </a:p>
        </p:txBody>
      </p:sp>
      <p:pic>
        <p:nvPicPr>
          <p:cNvPr id="3080" name="Picture 5" descr="Voltaire">
            <a:extLst>
              <a:ext uri="{FF2B5EF4-FFF2-40B4-BE49-F238E27FC236}">
                <a16:creationId xmlns:a16="http://schemas.microsoft.com/office/drawing/2014/main" id="{A35B3830-3C7C-476D-AEFB-202593F4B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81" y="1221119"/>
            <a:ext cx="3600400" cy="457497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1" name="Text Box 9">
            <a:extLst>
              <a:ext uri="{FF2B5EF4-FFF2-40B4-BE49-F238E27FC236}">
                <a16:creationId xmlns:a16="http://schemas.microsoft.com/office/drawing/2014/main" id="{AE39E056-35B7-413A-8B94-0198C67B95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865" y="5996670"/>
            <a:ext cx="35461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pt-BR" altLang="pt-BR" sz="2000" b="1" dirty="0">
                <a:solidFill>
                  <a:srgbClr val="000000"/>
                </a:solidFill>
                <a:cs typeface="+mn-cs"/>
              </a:rPr>
              <a:t>Voltaire, filósofo iluminista</a:t>
            </a:r>
          </a:p>
        </p:txBody>
      </p:sp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2135</TotalTime>
  <Words>5296</Words>
  <Application>Microsoft Office PowerPoint</Application>
  <PresentationFormat>Widescreen</PresentationFormat>
  <Paragraphs>577</Paragraphs>
  <Slides>74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20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74</vt:i4>
      </vt:variant>
    </vt:vector>
  </HeadingPairs>
  <TitlesOfParts>
    <vt:vector size="98" baseType="lpstr">
      <vt:lpstr>FangSong</vt:lpstr>
      <vt:lpstr>Agency FB</vt:lpstr>
      <vt:lpstr>Amiri</vt:lpstr>
      <vt:lpstr>Andalus</vt:lpstr>
      <vt:lpstr>Aptos</vt:lpstr>
      <vt:lpstr>Aptos Narrow</vt:lpstr>
      <vt:lpstr>AR CARTER</vt:lpstr>
      <vt:lpstr>AR CENA</vt:lpstr>
      <vt:lpstr>AR DECODE</vt:lpstr>
      <vt:lpstr>Arial</vt:lpstr>
      <vt:lpstr>Arial Narrow</vt:lpstr>
      <vt:lpstr>Calibri</vt:lpstr>
      <vt:lpstr>Calibri Light</vt:lpstr>
      <vt:lpstr>Century Gothic</vt:lpstr>
      <vt:lpstr>Footlight MT Light</vt:lpstr>
      <vt:lpstr>Frank Ruehl CLM</vt:lpstr>
      <vt:lpstr>Garamond</vt:lpstr>
      <vt:lpstr>Symbol</vt:lpstr>
      <vt:lpstr>Times New Roman</vt:lpstr>
      <vt:lpstr>Wingdings</vt:lpstr>
      <vt:lpstr>Tema do Office</vt:lpstr>
      <vt:lpstr>Personalizar design</vt:lpstr>
      <vt:lpstr>Design padrão</vt:lpstr>
      <vt:lpstr>1_Design padrão</vt:lpstr>
      <vt:lpstr>Apresentação do PowerPoint</vt:lpstr>
      <vt:lpstr>Apresentação do PowerPoint</vt:lpstr>
      <vt:lpstr> ORIGEM DO NOME </vt:lpstr>
      <vt:lpstr> N E O C L A S S I C I S M O </vt:lpstr>
      <vt:lpstr>Apresentação do PowerPoint</vt:lpstr>
      <vt:lpstr>ENTENDENDO O CONTEXTO...</vt:lpstr>
      <vt:lpstr> O SÉCULO DAS LUZES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3 - BUCOLISMO </vt:lpstr>
      <vt:lpstr>Apresentação do PowerPoint</vt:lpstr>
      <vt:lpstr>Apresentação do PowerPoint</vt:lpstr>
      <vt:lpstr>Apresentação do PowerPoint</vt:lpstr>
      <vt:lpstr>6- Carpe diem – Aproveite o Dia </vt:lpstr>
      <vt:lpstr> NEOCLASSICISMO EM PORTUGAL</vt:lpstr>
      <vt:lpstr> BOCAGE - Manuel Maria Barbosa Du Bocage</vt:lpstr>
      <vt:lpstr>Apresentação do PowerPoint</vt:lpstr>
      <vt:lpstr>Apresentação do PowerPoint</vt:lpstr>
      <vt:lpstr>ARCADISMO OU NEOCLASSICISMO NO BRASIL</vt:lpstr>
      <vt:lpstr>Apresentação do PowerPoint</vt:lpstr>
      <vt:lpstr>  Momento histórico do NEOCLASSICISMO brasileiro </vt:lpstr>
      <vt:lpstr>Apresentação do PowerPoint</vt:lpstr>
      <vt:lpstr>Apresentação do PowerPoint</vt:lpstr>
      <vt:lpstr>Apresentação do PowerPoint</vt:lpstr>
      <vt:lpstr>   O ARCADISMO OU NEOCLASSICISMO BRASILEIRO:  MOVIMENTO ESSENCIALMENTE POÉTICO   </vt:lpstr>
      <vt:lpstr>    PRINCIPAIS CARACTERÍSTICAS DA ESTÉTICA LITERÁRIA – ARCADISMO </vt:lpstr>
      <vt:lpstr>  CONVENCIONALISMO</vt:lpstr>
      <vt:lpstr>    O NEOCLASSICISMO NO BRASIL -  CARACTERÍSTICAS GERAIS   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DESVIOS SENSUAIS</vt:lpstr>
      <vt:lpstr>Apresentação do PowerPoint</vt:lpstr>
      <vt:lpstr>Apresentação do PowerPoint</vt:lpstr>
      <vt:lpstr>Apresentação do PowerPoint</vt:lpstr>
      <vt:lpstr>Apresentação do PowerPoint</vt:lpstr>
      <vt:lpstr> CURIOSIDADE!</vt:lpstr>
      <vt:lpstr> BASÍLIO DA GAMA</vt:lpstr>
      <vt:lpstr>Apresentação do PowerPoint</vt:lpstr>
      <vt:lpstr>Apresentação do PowerPoint</vt:lpstr>
      <vt:lpstr>Apresentação do PowerPoint</vt:lpstr>
      <vt:lpstr>      SANTA RITA DURÃO</vt:lpstr>
      <vt:lpstr> SANTA RITA DURÃO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  PARÓDIA – AUTOR DESCONHECIDO </vt:lpstr>
      <vt:lpstr>    ARCADISMO   </vt:lpstr>
      <vt:lpstr>  ARCADISMO  </vt:lpstr>
      <vt:lpstr> REFERÊNCIAS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Silvia Lima</dc:creator>
  <cp:lastModifiedBy>Sílvia Cláudia Marques Lima</cp:lastModifiedBy>
  <cp:revision>193</cp:revision>
  <dcterms:created xsi:type="dcterms:W3CDTF">2019-02-11T02:07:20Z</dcterms:created>
  <dcterms:modified xsi:type="dcterms:W3CDTF">2024-04-22T02:12:39Z</dcterms:modified>
</cp:coreProperties>
</file>